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78"/>
  </p:notesMasterIdLst>
  <p:sldIdLst>
    <p:sldId id="284" r:id="rId2"/>
    <p:sldId id="565" r:id="rId3"/>
    <p:sldId id="689" r:id="rId4"/>
    <p:sldId id="690" r:id="rId5"/>
    <p:sldId id="691" r:id="rId6"/>
    <p:sldId id="692" r:id="rId7"/>
    <p:sldId id="693" r:id="rId8"/>
    <p:sldId id="703" r:id="rId9"/>
    <p:sldId id="695" r:id="rId10"/>
    <p:sldId id="696" r:id="rId11"/>
    <p:sldId id="699" r:id="rId12"/>
    <p:sldId id="704" r:id="rId13"/>
    <p:sldId id="705" r:id="rId14"/>
    <p:sldId id="575" r:id="rId15"/>
    <p:sldId id="576" r:id="rId16"/>
    <p:sldId id="676" r:id="rId17"/>
    <p:sldId id="677" r:id="rId18"/>
    <p:sldId id="583" r:id="rId19"/>
    <p:sldId id="589" r:id="rId20"/>
    <p:sldId id="588" r:id="rId21"/>
    <p:sldId id="587" r:id="rId22"/>
    <p:sldId id="659" r:id="rId23"/>
    <p:sldId id="660" r:id="rId24"/>
    <p:sldId id="706" r:id="rId25"/>
    <p:sldId id="707" r:id="rId26"/>
    <p:sldId id="708" r:id="rId27"/>
    <p:sldId id="709" r:id="rId28"/>
    <p:sldId id="710" r:id="rId29"/>
    <p:sldId id="711" r:id="rId30"/>
    <p:sldId id="712" r:id="rId31"/>
    <p:sldId id="713" r:id="rId32"/>
    <p:sldId id="714" r:id="rId33"/>
    <p:sldId id="715" r:id="rId34"/>
    <p:sldId id="716" r:id="rId35"/>
    <p:sldId id="586" r:id="rId36"/>
    <p:sldId id="675" r:id="rId37"/>
    <p:sldId id="594" r:id="rId38"/>
    <p:sldId id="598" r:id="rId39"/>
    <p:sldId id="599" r:id="rId40"/>
    <p:sldId id="631" r:id="rId41"/>
    <p:sldId id="717" r:id="rId42"/>
    <p:sldId id="718" r:id="rId43"/>
    <p:sldId id="719" r:id="rId44"/>
    <p:sldId id="720" r:id="rId45"/>
    <p:sldId id="721" r:id="rId46"/>
    <p:sldId id="722" r:id="rId47"/>
    <p:sldId id="723" r:id="rId48"/>
    <p:sldId id="724" r:id="rId49"/>
    <p:sldId id="725" r:id="rId50"/>
    <p:sldId id="726" r:id="rId51"/>
    <p:sldId id="727" r:id="rId52"/>
    <p:sldId id="728" r:id="rId53"/>
    <p:sldId id="729" r:id="rId54"/>
    <p:sldId id="730" r:id="rId55"/>
    <p:sldId id="731" r:id="rId56"/>
    <p:sldId id="732" r:id="rId57"/>
    <p:sldId id="621" r:id="rId58"/>
    <p:sldId id="733" r:id="rId59"/>
    <p:sldId id="734" r:id="rId60"/>
    <p:sldId id="640" r:id="rId61"/>
    <p:sldId id="641" r:id="rId62"/>
    <p:sldId id="648" r:id="rId63"/>
    <p:sldId id="679" r:id="rId64"/>
    <p:sldId id="649" r:id="rId65"/>
    <p:sldId id="651" r:id="rId66"/>
    <p:sldId id="652" r:id="rId67"/>
    <p:sldId id="736" r:id="rId68"/>
    <p:sldId id="645" r:id="rId69"/>
    <p:sldId id="654" r:id="rId70"/>
    <p:sldId id="680" r:id="rId71"/>
    <p:sldId id="686" r:id="rId72"/>
    <p:sldId id="685" r:id="rId73"/>
    <p:sldId id="687" r:id="rId74"/>
    <p:sldId id="688" r:id="rId75"/>
    <p:sldId id="681" r:id="rId76"/>
    <p:sldId id="682" r:id="rId7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BE5116C-ECC2-484F-9754-26F9F3E47305}">
          <p14:sldIdLst>
            <p14:sldId id="284"/>
            <p14:sldId id="565"/>
            <p14:sldId id="689"/>
            <p14:sldId id="690"/>
            <p14:sldId id="691"/>
            <p14:sldId id="692"/>
            <p14:sldId id="693"/>
            <p14:sldId id="703"/>
            <p14:sldId id="695"/>
            <p14:sldId id="696"/>
            <p14:sldId id="699"/>
            <p14:sldId id="704"/>
            <p14:sldId id="705"/>
            <p14:sldId id="575"/>
            <p14:sldId id="576"/>
            <p14:sldId id="676"/>
            <p14:sldId id="677"/>
            <p14:sldId id="583"/>
            <p14:sldId id="589"/>
            <p14:sldId id="588"/>
            <p14:sldId id="587"/>
            <p14:sldId id="659"/>
            <p14:sldId id="660"/>
            <p14:sldId id="706"/>
            <p14:sldId id="707"/>
            <p14:sldId id="708"/>
            <p14:sldId id="709"/>
            <p14:sldId id="710"/>
            <p14:sldId id="711"/>
            <p14:sldId id="712"/>
            <p14:sldId id="713"/>
            <p14:sldId id="714"/>
            <p14:sldId id="715"/>
            <p14:sldId id="716"/>
            <p14:sldId id="586"/>
            <p14:sldId id="675"/>
            <p14:sldId id="594"/>
            <p14:sldId id="598"/>
            <p14:sldId id="599"/>
            <p14:sldId id="631"/>
            <p14:sldId id="717"/>
            <p14:sldId id="718"/>
            <p14:sldId id="719"/>
            <p14:sldId id="720"/>
            <p14:sldId id="721"/>
            <p14:sldId id="722"/>
            <p14:sldId id="723"/>
            <p14:sldId id="724"/>
            <p14:sldId id="725"/>
            <p14:sldId id="726"/>
            <p14:sldId id="727"/>
            <p14:sldId id="728"/>
            <p14:sldId id="729"/>
            <p14:sldId id="730"/>
            <p14:sldId id="731"/>
            <p14:sldId id="732"/>
            <p14:sldId id="621"/>
            <p14:sldId id="733"/>
            <p14:sldId id="734"/>
            <p14:sldId id="640"/>
            <p14:sldId id="641"/>
            <p14:sldId id="648"/>
            <p14:sldId id="679"/>
            <p14:sldId id="649"/>
            <p14:sldId id="651"/>
            <p14:sldId id="652"/>
            <p14:sldId id="736"/>
            <p14:sldId id="645"/>
            <p14:sldId id="654"/>
            <p14:sldId id="680"/>
            <p14:sldId id="686"/>
            <p14:sldId id="685"/>
            <p14:sldId id="687"/>
            <p14:sldId id="688"/>
            <p14:sldId id="681"/>
            <p14:sldId id="682"/>
          </p14:sldIdLst>
        </p14:section>
        <p14:section name="Untitled Section" id="{70328101-AA8A-49AC-A616-958D27A28BF2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4F81BD"/>
    <a:srgbClr val="7099CA"/>
    <a:srgbClr val="535353"/>
    <a:srgbClr val="F4F7FB"/>
    <a:srgbClr val="355E8F"/>
    <a:srgbClr val="2A4A70"/>
    <a:srgbClr val="4072AE"/>
    <a:srgbClr val="404040"/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4599F94E-CEE6-441E-89CC-EB005ECD8F06}">
      <a14:m xmlns:a14="http://schemas.microsoft.com/office/drawing/2010/main">
        <m:mathPr xmlns:m="http://schemas.openxmlformats.org/officeDocument/2006/math"/>
      </a14:m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53" autoAdjust="0"/>
    <p:restoredTop sz="93475" autoAdjust="0"/>
  </p:normalViewPr>
  <p:slideViewPr>
    <p:cSldViewPr>
      <p:cViewPr varScale="1">
        <p:scale>
          <a:sx n="122" d="100"/>
          <a:sy n="122" d="100"/>
        </p:scale>
        <p:origin x="2080" y="2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38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notesMaster" Target="notesMasters/notesMaster1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B0F0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4717A9-843A-4B41-867A-689D67A82FCD}" type="datetimeFigureOut">
              <a:rPr lang="en-US" smtClean="0"/>
              <a:t>3/9/20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B35503-BF73-4D73-8001-C2E5499C6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513713"/>
      </p:ext>
    </p:extLst>
  </p:cSld>
  <p:clrMap bg1="dk1" tx1="lt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35503-BF73-4D73-8001-C2E5499C658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7657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35503-BF73-4D73-8001-C2E5499C658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3749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35503-BF73-4D73-8001-C2E5499C658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1261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35503-BF73-4D73-8001-C2E5499C658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4623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35503-BF73-4D73-8001-C2E5499C658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7303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35503-BF73-4D73-8001-C2E5499C658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9014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35503-BF73-4D73-8001-C2E5499C658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4469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35503-BF73-4D73-8001-C2E5499C658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423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35503-BF73-4D73-8001-C2E5499C658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4329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35503-BF73-4D73-8001-C2E5499C658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8243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35503-BF73-4D73-8001-C2E5499C658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4773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35503-BF73-4D73-8001-C2E5499C658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9857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35503-BF73-4D73-8001-C2E5499C658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2781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35503-BF73-4D73-8001-C2E5499C658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90241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35503-BF73-4D73-8001-C2E5499C658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82936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35503-BF73-4D73-8001-C2E5499C658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51997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35503-BF73-4D73-8001-C2E5499C658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95442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35503-BF73-4D73-8001-C2E5499C658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8445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35503-BF73-4D73-8001-C2E5499C658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6099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35503-BF73-4D73-8001-C2E5499C658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48123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35503-BF73-4D73-8001-C2E5499C658A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13022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35503-BF73-4D73-8001-C2E5499C658A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0289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35503-BF73-4D73-8001-C2E5499C658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4856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35503-BF73-4D73-8001-C2E5499C658A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37927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35503-BF73-4D73-8001-C2E5499C658A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2147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35503-BF73-4D73-8001-C2E5499C658A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10900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35503-BF73-4D73-8001-C2E5499C658A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66528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35503-BF73-4D73-8001-C2E5499C658A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97341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35503-BF73-4D73-8001-C2E5499C658A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63918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35503-BF73-4D73-8001-C2E5499C658A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56132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35503-BF73-4D73-8001-C2E5499C658A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8135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35503-BF73-4D73-8001-C2E5499C658A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31621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35503-BF73-4D73-8001-C2E5499C658A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0568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35503-BF73-4D73-8001-C2E5499C658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3096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35503-BF73-4D73-8001-C2E5499C658A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29163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35503-BF73-4D73-8001-C2E5499C658A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9532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35503-BF73-4D73-8001-C2E5499C658A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18427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35503-BF73-4D73-8001-C2E5499C658A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44035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35503-BF73-4D73-8001-C2E5499C658A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17356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35503-BF73-4D73-8001-C2E5499C658A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54577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35503-BF73-4D73-8001-C2E5499C658A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053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35503-BF73-4D73-8001-C2E5499C658A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26568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35503-BF73-4D73-8001-C2E5499C658A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27946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35503-BF73-4D73-8001-C2E5499C658A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7880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35503-BF73-4D73-8001-C2E5499C658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6542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35503-BF73-4D73-8001-C2E5499C658A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69080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35503-BF73-4D73-8001-C2E5499C658A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53014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35503-BF73-4D73-8001-C2E5499C658A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34048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35503-BF73-4D73-8001-C2E5499C658A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948608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35503-BF73-4D73-8001-C2E5499C658A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241096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35503-BF73-4D73-8001-C2E5499C658A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718375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35503-BF73-4D73-8001-C2E5499C658A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74781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35503-BF73-4D73-8001-C2E5499C658A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946281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35503-BF73-4D73-8001-C2E5499C658A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348530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35503-BF73-4D73-8001-C2E5499C658A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3537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35503-BF73-4D73-8001-C2E5499C658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03541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35503-BF73-4D73-8001-C2E5499C658A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133589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35503-BF73-4D73-8001-C2E5499C658A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481992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35503-BF73-4D73-8001-C2E5499C658A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38281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35503-BF73-4D73-8001-C2E5499C658A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165076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35503-BF73-4D73-8001-C2E5499C658A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470097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35503-BF73-4D73-8001-C2E5499C658A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591373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35503-BF73-4D73-8001-C2E5499C658A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031699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35503-BF73-4D73-8001-C2E5499C658A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510908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35503-BF73-4D73-8001-C2E5499C658A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150007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35503-BF73-4D73-8001-C2E5499C658A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6198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35503-BF73-4D73-8001-C2E5499C658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403040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35503-BF73-4D73-8001-C2E5499C658A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520891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35503-BF73-4D73-8001-C2E5499C658A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77143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35503-BF73-4D73-8001-C2E5499C658A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617630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35503-BF73-4D73-8001-C2E5499C658A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59966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35503-BF73-4D73-8001-C2E5499C658A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776545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35503-BF73-4D73-8001-C2E5499C658A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194826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35503-BF73-4D73-8001-C2E5499C658A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0448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35503-BF73-4D73-8001-C2E5499C658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3462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35503-BF73-4D73-8001-C2E5499C658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125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90187-1CCF-4FCD-9CBC-11A557DEAEE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3/9/20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67866-7D52-4EF4-8FFB-3DF23ED28A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655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A58E8-D4FA-423E-881E-BA32EB7A853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3/9/20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67866-7D52-4EF4-8FFB-3DF23ED28A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679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8BEE0-3AD9-4192-A681-FC77C47CF20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3/9/20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67866-7D52-4EF4-8FFB-3DF23ED28A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559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4141B-795E-4D57-9CD4-8C770378E8D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3/9/20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0CD2DBBC-8E0E-46B9-B7D6-5F800ED14032}"/>
              </a:ext>
            </a:extLst>
          </p:cNvPr>
          <p:cNvSpPr/>
          <p:nvPr userDrawn="1"/>
        </p:nvSpPr>
        <p:spPr>
          <a:xfrm flipH="1">
            <a:off x="8153397" y="6156325"/>
            <a:ext cx="990604" cy="701675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k-MK"/>
          </a:p>
        </p:txBody>
      </p:sp>
      <p:sp>
        <p:nvSpPr>
          <p:cNvPr id="13" name="Right Triangle 12">
            <a:extLst>
              <a:ext uri="{FF2B5EF4-FFF2-40B4-BE49-F238E27FC236}">
                <a16:creationId xmlns:a16="http://schemas.microsoft.com/office/drawing/2014/main" id="{59D0E11C-2ADE-4925-9177-AC33D97599D3}"/>
              </a:ext>
            </a:extLst>
          </p:cNvPr>
          <p:cNvSpPr/>
          <p:nvPr userDrawn="1"/>
        </p:nvSpPr>
        <p:spPr>
          <a:xfrm rot="10800000" flipH="1">
            <a:off x="1" y="0"/>
            <a:ext cx="990604" cy="701675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k-M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20552" y="6443971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D467866-7D52-4EF4-8FFB-3DF23ED28A7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635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AA9C5-E0AD-4E3D-94F1-95DE4C502CE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3/9/20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67866-7D52-4EF4-8FFB-3DF23ED28A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9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FF809-0DA7-4D65-BD95-D2F265F7378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3/9/20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67866-7D52-4EF4-8FFB-3DF23ED28A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64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F8B10-A634-458F-B5BB-E8B114EBC6B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3/9/20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67866-7D52-4EF4-8FFB-3DF23ED28A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184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20DD9-9FBD-4237-A5B7-49EE45D2433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3/9/20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67866-7D52-4EF4-8FFB-3DF23ED28A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40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DC52-D7DF-495D-B5B6-5D40280A9EE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3/9/20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67866-7D52-4EF4-8FFB-3DF23ED28A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981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88E19-5FC3-4945-B5A0-6C0954FF904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3/9/20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67866-7D52-4EF4-8FFB-3DF23ED28A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379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59282-71C7-4628-9EB2-6761676C28F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3/9/20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67866-7D52-4EF4-8FFB-3DF23ED28A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235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9072BC-402C-4487-8512-894C0D0004D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3/9/20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467866-7D52-4EF4-8FFB-3DF23ED28A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910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571500" algn="l" defTabSz="914400" rtl="0" eaLnBrk="1" latinLnBrk="0" hangingPunct="1">
        <a:spcBef>
          <a:spcPct val="20000"/>
        </a:spcBef>
        <a:buFont typeface="+mj-lt"/>
        <a:buAutoNum type="romanLcPeriod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Wingdings" pitchFamily="2" charset="2"/>
        <a:buChar char="Ø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4.png"/><Relationship Id="rId7" Type="http://schemas.openxmlformats.org/officeDocument/2006/relationships/image" Target="../media/image15.png"/><Relationship Id="rId12" Type="http://schemas.openxmlformats.org/officeDocument/2006/relationships/image" Target="../media/image10.png"/><Relationship Id="rId17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0.png"/><Relationship Id="rId11" Type="http://schemas.openxmlformats.org/officeDocument/2006/relationships/image" Target="../media/image9.png"/><Relationship Id="rId15" Type="http://schemas.openxmlformats.org/officeDocument/2006/relationships/image" Target="../media/image5.png"/><Relationship Id="rId10" Type="http://schemas.openxmlformats.org/officeDocument/2006/relationships/image" Target="../media/image8.png"/><Relationship Id="rId9" Type="http://schemas.openxmlformats.org/officeDocument/2006/relationships/image" Target="../media/image110.png"/><Relationship Id="rId1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10.png"/><Relationship Id="rId18" Type="http://schemas.openxmlformats.org/officeDocument/2006/relationships/image" Target="../media/image12.png"/><Relationship Id="rId3" Type="http://schemas.openxmlformats.org/officeDocument/2006/relationships/image" Target="../media/image1.png"/><Relationship Id="rId7" Type="http://schemas.openxmlformats.org/officeDocument/2006/relationships/image" Target="../media/image15.png"/><Relationship Id="rId12" Type="http://schemas.openxmlformats.org/officeDocument/2006/relationships/image" Target="../media/image9.png"/><Relationship Id="rId17" Type="http://schemas.openxmlformats.org/officeDocument/2006/relationships/image" Target="../media/image111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0.png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5" Type="http://schemas.openxmlformats.org/officeDocument/2006/relationships/image" Target="../media/image7.png"/><Relationship Id="rId10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openxmlformats.org/officeDocument/2006/relationships/image" Target="../media/image110.png"/><Relationship Id="rId1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10.png"/><Relationship Id="rId18" Type="http://schemas.openxmlformats.org/officeDocument/2006/relationships/image" Target="../media/image12.png"/><Relationship Id="rId3" Type="http://schemas.openxmlformats.org/officeDocument/2006/relationships/image" Target="../media/image1.png"/><Relationship Id="rId7" Type="http://schemas.openxmlformats.org/officeDocument/2006/relationships/image" Target="../media/image15.png"/><Relationship Id="rId12" Type="http://schemas.openxmlformats.org/officeDocument/2006/relationships/image" Target="../media/image9.png"/><Relationship Id="rId17" Type="http://schemas.openxmlformats.org/officeDocument/2006/relationships/image" Target="../media/image111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0.png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5" Type="http://schemas.openxmlformats.org/officeDocument/2006/relationships/image" Target="../media/image7.png"/><Relationship Id="rId10" Type="http://schemas.openxmlformats.org/officeDocument/2006/relationships/image" Target="../media/image6.png"/><Relationship Id="rId19" Type="http://schemas.openxmlformats.org/officeDocument/2006/relationships/image" Target="../media/image13.png"/><Relationship Id="rId4" Type="http://schemas.openxmlformats.org/officeDocument/2006/relationships/image" Target="../media/image2.png"/><Relationship Id="rId9" Type="http://schemas.openxmlformats.org/officeDocument/2006/relationships/image" Target="../media/image110.png"/><Relationship Id="rId1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10.png"/><Relationship Id="rId18" Type="http://schemas.openxmlformats.org/officeDocument/2006/relationships/image" Target="../media/image12.png"/><Relationship Id="rId3" Type="http://schemas.openxmlformats.org/officeDocument/2006/relationships/image" Target="../media/image1.png"/><Relationship Id="rId7" Type="http://schemas.openxmlformats.org/officeDocument/2006/relationships/image" Target="../media/image15.png"/><Relationship Id="rId12" Type="http://schemas.openxmlformats.org/officeDocument/2006/relationships/image" Target="../media/image9.png"/><Relationship Id="rId17" Type="http://schemas.openxmlformats.org/officeDocument/2006/relationships/image" Target="../media/image111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5.pn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0.png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5" Type="http://schemas.openxmlformats.org/officeDocument/2006/relationships/image" Target="../media/image7.png"/><Relationship Id="rId10" Type="http://schemas.openxmlformats.org/officeDocument/2006/relationships/image" Target="../media/image6.png"/><Relationship Id="rId19" Type="http://schemas.openxmlformats.org/officeDocument/2006/relationships/image" Target="../media/image13.png"/><Relationship Id="rId4" Type="http://schemas.openxmlformats.org/officeDocument/2006/relationships/image" Target="../media/image2.png"/><Relationship Id="rId9" Type="http://schemas.openxmlformats.org/officeDocument/2006/relationships/image" Target="../media/image110.png"/><Relationship Id="rId1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2.png"/><Relationship Id="rId5" Type="http://schemas.openxmlformats.org/officeDocument/2006/relationships/image" Target="../media/image1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1.png"/><Relationship Id="rId5" Type="http://schemas.openxmlformats.org/officeDocument/2006/relationships/image" Target="../media/image130.png"/><Relationship Id="rId4" Type="http://schemas.openxmlformats.org/officeDocument/2006/relationships/image" Target="../media/image9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140.png"/><Relationship Id="rId5" Type="http://schemas.openxmlformats.org/officeDocument/2006/relationships/image" Target="../media/image3.png"/><Relationship Id="rId10" Type="http://schemas.openxmlformats.org/officeDocument/2006/relationships/image" Target="../media/image110.png"/><Relationship Id="rId4" Type="http://schemas.openxmlformats.org/officeDocument/2006/relationships/image" Target="../media/image2.png"/><Relationship Id="rId9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1.png"/><Relationship Id="rId5" Type="http://schemas.openxmlformats.org/officeDocument/2006/relationships/image" Target="../media/image130.png"/><Relationship Id="rId4" Type="http://schemas.openxmlformats.org/officeDocument/2006/relationships/image" Target="../media/image9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10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1.png"/><Relationship Id="rId5" Type="http://schemas.openxmlformats.org/officeDocument/2006/relationships/image" Target="../media/image130.png"/><Relationship Id="rId4" Type="http://schemas.openxmlformats.org/officeDocument/2006/relationships/image" Target="../media/image9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1.png"/><Relationship Id="rId5" Type="http://schemas.openxmlformats.org/officeDocument/2006/relationships/image" Target="../media/image130.png"/><Relationship Id="rId10" Type="http://schemas.openxmlformats.org/officeDocument/2006/relationships/image" Target="../media/image20.png"/><Relationship Id="rId4" Type="http://schemas.openxmlformats.org/officeDocument/2006/relationships/image" Target="../media/image98.png"/><Relationship Id="rId9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1.png"/><Relationship Id="rId11" Type="http://schemas.openxmlformats.org/officeDocument/2006/relationships/image" Target="../media/image20.png"/><Relationship Id="rId5" Type="http://schemas.openxmlformats.org/officeDocument/2006/relationships/image" Target="../media/image130.png"/><Relationship Id="rId10" Type="http://schemas.openxmlformats.org/officeDocument/2006/relationships/image" Target="../media/image19.png"/><Relationship Id="rId4" Type="http://schemas.openxmlformats.org/officeDocument/2006/relationships/image" Target="../media/image98.png"/><Relationship Id="rId9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1.png"/><Relationship Id="rId11" Type="http://schemas.openxmlformats.org/officeDocument/2006/relationships/image" Target="../media/image20.png"/><Relationship Id="rId5" Type="http://schemas.openxmlformats.org/officeDocument/2006/relationships/image" Target="../media/image130.png"/><Relationship Id="rId10" Type="http://schemas.openxmlformats.org/officeDocument/2006/relationships/image" Target="../media/image19.png"/><Relationship Id="rId4" Type="http://schemas.openxmlformats.org/officeDocument/2006/relationships/image" Target="../media/image98.png"/><Relationship Id="rId9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1.png"/><Relationship Id="rId11" Type="http://schemas.openxmlformats.org/officeDocument/2006/relationships/image" Target="../media/image20.png"/><Relationship Id="rId5" Type="http://schemas.openxmlformats.org/officeDocument/2006/relationships/image" Target="../media/image130.png"/><Relationship Id="rId15" Type="http://schemas.openxmlformats.org/officeDocument/2006/relationships/image" Target="../media/image25.png"/><Relationship Id="rId10" Type="http://schemas.openxmlformats.org/officeDocument/2006/relationships/image" Target="../media/image19.png"/><Relationship Id="rId4" Type="http://schemas.openxmlformats.org/officeDocument/2006/relationships/image" Target="../media/image98.png"/><Relationship Id="rId9" Type="http://schemas.openxmlformats.org/officeDocument/2006/relationships/image" Target="../media/image21.png"/><Relationship Id="rId1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" Type="http://schemas.openxmlformats.org/officeDocument/2006/relationships/notesSlide" Target="../notesSlides/notesSlide26.xml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1.png"/><Relationship Id="rId11" Type="http://schemas.openxmlformats.org/officeDocument/2006/relationships/image" Target="../media/image20.png"/><Relationship Id="rId5" Type="http://schemas.openxmlformats.org/officeDocument/2006/relationships/image" Target="../media/image130.png"/><Relationship Id="rId15" Type="http://schemas.openxmlformats.org/officeDocument/2006/relationships/image" Target="../media/image25.png"/><Relationship Id="rId10" Type="http://schemas.openxmlformats.org/officeDocument/2006/relationships/image" Target="../media/image19.png"/><Relationship Id="rId4" Type="http://schemas.openxmlformats.org/officeDocument/2006/relationships/image" Target="../media/image98.png"/><Relationship Id="rId9" Type="http://schemas.openxmlformats.org/officeDocument/2006/relationships/image" Target="../media/image21.png"/><Relationship Id="rId1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18" Type="http://schemas.openxmlformats.org/officeDocument/2006/relationships/image" Target="../media/image29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" Type="http://schemas.openxmlformats.org/officeDocument/2006/relationships/notesSlide" Target="../notesSlides/notesSlide27.xml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1.png"/><Relationship Id="rId11" Type="http://schemas.openxmlformats.org/officeDocument/2006/relationships/image" Target="../media/image20.png"/><Relationship Id="rId5" Type="http://schemas.openxmlformats.org/officeDocument/2006/relationships/image" Target="../media/image130.png"/><Relationship Id="rId15" Type="http://schemas.openxmlformats.org/officeDocument/2006/relationships/image" Target="../media/image25.png"/><Relationship Id="rId10" Type="http://schemas.openxmlformats.org/officeDocument/2006/relationships/image" Target="../media/image19.png"/><Relationship Id="rId4" Type="http://schemas.openxmlformats.org/officeDocument/2006/relationships/image" Target="../media/image98.png"/><Relationship Id="rId9" Type="http://schemas.openxmlformats.org/officeDocument/2006/relationships/image" Target="../media/image21.png"/><Relationship Id="rId14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18" Type="http://schemas.openxmlformats.org/officeDocument/2006/relationships/image" Target="../media/image30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17" Type="http://schemas.openxmlformats.org/officeDocument/2006/relationships/image" Target="../media/image29.png"/><Relationship Id="rId2" Type="http://schemas.openxmlformats.org/officeDocument/2006/relationships/notesSlide" Target="../notesSlides/notesSlide28.xml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1.png"/><Relationship Id="rId11" Type="http://schemas.openxmlformats.org/officeDocument/2006/relationships/image" Target="../media/image20.png"/><Relationship Id="rId5" Type="http://schemas.openxmlformats.org/officeDocument/2006/relationships/image" Target="../media/image130.png"/><Relationship Id="rId15" Type="http://schemas.openxmlformats.org/officeDocument/2006/relationships/image" Target="../media/image26.png"/><Relationship Id="rId10" Type="http://schemas.openxmlformats.org/officeDocument/2006/relationships/image" Target="../media/image19.png"/><Relationship Id="rId4" Type="http://schemas.openxmlformats.org/officeDocument/2006/relationships/image" Target="../media/image98.png"/><Relationship Id="rId9" Type="http://schemas.openxmlformats.org/officeDocument/2006/relationships/image" Target="../media/image21.png"/><Relationship Id="rId14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17" Type="http://schemas.openxmlformats.org/officeDocument/2006/relationships/image" Target="../media/image31.png"/><Relationship Id="rId2" Type="http://schemas.openxmlformats.org/officeDocument/2006/relationships/notesSlide" Target="../notesSlides/notesSlide29.xml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1.png"/><Relationship Id="rId11" Type="http://schemas.openxmlformats.org/officeDocument/2006/relationships/image" Target="../media/image20.png"/><Relationship Id="rId5" Type="http://schemas.openxmlformats.org/officeDocument/2006/relationships/image" Target="../media/image130.png"/><Relationship Id="rId15" Type="http://schemas.openxmlformats.org/officeDocument/2006/relationships/image" Target="../media/image26.png"/><Relationship Id="rId10" Type="http://schemas.openxmlformats.org/officeDocument/2006/relationships/image" Target="../media/image19.png"/><Relationship Id="rId4" Type="http://schemas.openxmlformats.org/officeDocument/2006/relationships/image" Target="../media/image98.png"/><Relationship Id="rId9" Type="http://schemas.openxmlformats.org/officeDocument/2006/relationships/image" Target="../media/image21.png"/><Relationship Id="rId1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140.png"/><Relationship Id="rId5" Type="http://schemas.openxmlformats.org/officeDocument/2006/relationships/image" Target="../media/image3.png"/><Relationship Id="rId10" Type="http://schemas.openxmlformats.org/officeDocument/2006/relationships/image" Target="../media/image110.png"/><Relationship Id="rId4" Type="http://schemas.openxmlformats.org/officeDocument/2006/relationships/image" Target="../media/image2.png"/><Relationship Id="rId9" Type="http://schemas.openxmlformats.org/officeDocument/2006/relationships/image" Target="../media/image16.png"/><Relationship Id="rId1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18" Type="http://schemas.openxmlformats.org/officeDocument/2006/relationships/image" Target="../media/image32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17" Type="http://schemas.openxmlformats.org/officeDocument/2006/relationships/image" Target="../media/image31.png"/><Relationship Id="rId2" Type="http://schemas.openxmlformats.org/officeDocument/2006/relationships/notesSlide" Target="../notesSlides/notesSlide30.xml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1.png"/><Relationship Id="rId11" Type="http://schemas.openxmlformats.org/officeDocument/2006/relationships/image" Target="../media/image20.png"/><Relationship Id="rId5" Type="http://schemas.openxmlformats.org/officeDocument/2006/relationships/image" Target="../media/image130.png"/><Relationship Id="rId15" Type="http://schemas.openxmlformats.org/officeDocument/2006/relationships/image" Target="../media/image26.png"/><Relationship Id="rId10" Type="http://schemas.openxmlformats.org/officeDocument/2006/relationships/image" Target="../media/image19.png"/><Relationship Id="rId4" Type="http://schemas.openxmlformats.org/officeDocument/2006/relationships/image" Target="../media/image98.png"/><Relationship Id="rId9" Type="http://schemas.openxmlformats.org/officeDocument/2006/relationships/image" Target="../media/image21.png"/><Relationship Id="rId14" Type="http://schemas.openxmlformats.org/officeDocument/2006/relationships/image" Target="../media/image25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18" Type="http://schemas.openxmlformats.org/officeDocument/2006/relationships/image" Target="../media/image3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17" Type="http://schemas.openxmlformats.org/officeDocument/2006/relationships/image" Target="../media/image32.png"/><Relationship Id="rId2" Type="http://schemas.openxmlformats.org/officeDocument/2006/relationships/notesSlide" Target="../notesSlides/notesSlide31.xml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1.png"/><Relationship Id="rId11" Type="http://schemas.openxmlformats.org/officeDocument/2006/relationships/image" Target="../media/image20.png"/><Relationship Id="rId5" Type="http://schemas.openxmlformats.org/officeDocument/2006/relationships/image" Target="../media/image130.png"/><Relationship Id="rId15" Type="http://schemas.openxmlformats.org/officeDocument/2006/relationships/image" Target="../media/image27.png"/><Relationship Id="rId10" Type="http://schemas.openxmlformats.org/officeDocument/2006/relationships/image" Target="../media/image19.png"/><Relationship Id="rId4" Type="http://schemas.openxmlformats.org/officeDocument/2006/relationships/image" Target="../media/image98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18" Type="http://schemas.openxmlformats.org/officeDocument/2006/relationships/image" Target="../media/image35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17" Type="http://schemas.openxmlformats.org/officeDocument/2006/relationships/image" Target="../media/image32.png"/><Relationship Id="rId2" Type="http://schemas.openxmlformats.org/officeDocument/2006/relationships/notesSlide" Target="../notesSlides/notesSlide32.xml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1.png"/><Relationship Id="rId11" Type="http://schemas.openxmlformats.org/officeDocument/2006/relationships/image" Target="../media/image20.png"/><Relationship Id="rId5" Type="http://schemas.openxmlformats.org/officeDocument/2006/relationships/image" Target="../media/image130.png"/><Relationship Id="rId15" Type="http://schemas.openxmlformats.org/officeDocument/2006/relationships/image" Target="../media/image27.png"/><Relationship Id="rId10" Type="http://schemas.openxmlformats.org/officeDocument/2006/relationships/image" Target="../media/image19.png"/><Relationship Id="rId4" Type="http://schemas.openxmlformats.org/officeDocument/2006/relationships/image" Target="../media/image98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36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33.xml"/><Relationship Id="rId16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1.png"/><Relationship Id="rId11" Type="http://schemas.openxmlformats.org/officeDocument/2006/relationships/image" Target="../media/image20.png"/><Relationship Id="rId5" Type="http://schemas.openxmlformats.org/officeDocument/2006/relationships/image" Target="../media/image130.png"/><Relationship Id="rId15" Type="http://schemas.openxmlformats.org/officeDocument/2006/relationships/image" Target="../media/image27.png"/><Relationship Id="rId10" Type="http://schemas.openxmlformats.org/officeDocument/2006/relationships/image" Target="../media/image19.png"/><Relationship Id="rId4" Type="http://schemas.openxmlformats.org/officeDocument/2006/relationships/image" Target="../media/image98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6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34.xml"/><Relationship Id="rId16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1.png"/><Relationship Id="rId11" Type="http://schemas.openxmlformats.org/officeDocument/2006/relationships/image" Target="../media/image20.png"/><Relationship Id="rId5" Type="http://schemas.openxmlformats.org/officeDocument/2006/relationships/image" Target="../media/image130.png"/><Relationship Id="rId15" Type="http://schemas.openxmlformats.org/officeDocument/2006/relationships/image" Target="../media/image38.png"/><Relationship Id="rId10" Type="http://schemas.openxmlformats.org/officeDocument/2006/relationships/image" Target="../media/image19.png"/><Relationship Id="rId4" Type="http://schemas.openxmlformats.org/officeDocument/2006/relationships/image" Target="../media/image98.png"/><Relationship Id="rId9" Type="http://schemas.openxmlformats.org/officeDocument/2006/relationships/image" Target="../media/image21.png"/><Relationship Id="rId14" Type="http://schemas.openxmlformats.org/officeDocument/2006/relationships/image" Target="../media/image27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10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1.png"/><Relationship Id="rId5" Type="http://schemas.openxmlformats.org/officeDocument/2006/relationships/image" Target="../media/image130.png"/><Relationship Id="rId4" Type="http://schemas.openxmlformats.org/officeDocument/2006/relationships/image" Target="../media/image142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10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1.png"/><Relationship Id="rId5" Type="http://schemas.openxmlformats.org/officeDocument/2006/relationships/image" Target="../media/image130.png"/><Relationship Id="rId4" Type="http://schemas.openxmlformats.org/officeDocument/2006/relationships/image" Target="../media/image142.png"/><Relationship Id="rId9" Type="http://schemas.openxmlformats.org/officeDocument/2006/relationships/image" Target="../media/image40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10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1.png"/><Relationship Id="rId5" Type="http://schemas.openxmlformats.org/officeDocument/2006/relationships/image" Target="../media/image130.png"/><Relationship Id="rId10" Type="http://schemas.openxmlformats.org/officeDocument/2006/relationships/image" Target="../media/image41.png"/><Relationship Id="rId4" Type="http://schemas.openxmlformats.org/officeDocument/2006/relationships/image" Target="../media/image142.png"/><Relationship Id="rId9" Type="http://schemas.openxmlformats.org/officeDocument/2006/relationships/image" Target="../media/image40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0.png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0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openxmlformats.org/officeDocument/2006/relationships/image" Target="../media/image110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51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53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51.png"/><Relationship Id="rId7" Type="http://schemas.openxmlformats.org/officeDocument/2006/relationships/image" Target="../media/image46.png"/><Relationship Id="rId12" Type="http://schemas.openxmlformats.org/officeDocument/2006/relationships/image" Target="../media/image5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53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5.png"/><Relationship Id="rId3" Type="http://schemas.openxmlformats.org/officeDocument/2006/relationships/image" Target="../media/image51.png"/><Relationship Id="rId7" Type="http://schemas.openxmlformats.org/officeDocument/2006/relationships/image" Target="../media/image46.png"/><Relationship Id="rId12" Type="http://schemas.openxmlformats.org/officeDocument/2006/relationships/image" Target="../media/image5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53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5.png"/><Relationship Id="rId3" Type="http://schemas.openxmlformats.org/officeDocument/2006/relationships/image" Target="../media/image51.png"/><Relationship Id="rId7" Type="http://schemas.openxmlformats.org/officeDocument/2006/relationships/image" Target="../media/image46.png"/><Relationship Id="rId12" Type="http://schemas.openxmlformats.org/officeDocument/2006/relationships/image" Target="../media/image54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53.png"/><Relationship Id="rId14" Type="http://schemas.openxmlformats.org/officeDocument/2006/relationships/image" Target="../media/image56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5.png"/><Relationship Id="rId3" Type="http://schemas.openxmlformats.org/officeDocument/2006/relationships/image" Target="../media/image51.png"/><Relationship Id="rId7" Type="http://schemas.openxmlformats.org/officeDocument/2006/relationships/image" Target="../media/image46.png"/><Relationship Id="rId12" Type="http://schemas.openxmlformats.org/officeDocument/2006/relationships/image" Target="../media/image54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5" Type="http://schemas.openxmlformats.org/officeDocument/2006/relationships/image" Target="../media/image57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53.png"/><Relationship Id="rId14" Type="http://schemas.openxmlformats.org/officeDocument/2006/relationships/image" Target="../media/image56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5.png"/><Relationship Id="rId3" Type="http://schemas.openxmlformats.org/officeDocument/2006/relationships/image" Target="../media/image51.png"/><Relationship Id="rId7" Type="http://schemas.openxmlformats.org/officeDocument/2006/relationships/image" Target="../media/image46.png"/><Relationship Id="rId12" Type="http://schemas.openxmlformats.org/officeDocument/2006/relationships/image" Target="../media/image54.png"/><Relationship Id="rId2" Type="http://schemas.openxmlformats.org/officeDocument/2006/relationships/notesSlide" Target="../notesSlides/notesSlide45.xml"/><Relationship Id="rId16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5" Type="http://schemas.openxmlformats.org/officeDocument/2006/relationships/image" Target="../media/image57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53.png"/><Relationship Id="rId14" Type="http://schemas.openxmlformats.org/officeDocument/2006/relationships/image" Target="../media/image56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5.png"/><Relationship Id="rId3" Type="http://schemas.openxmlformats.org/officeDocument/2006/relationships/image" Target="../media/image51.png"/><Relationship Id="rId7" Type="http://schemas.openxmlformats.org/officeDocument/2006/relationships/image" Target="../media/image46.png"/><Relationship Id="rId12" Type="http://schemas.openxmlformats.org/officeDocument/2006/relationships/image" Target="../media/image54.png"/><Relationship Id="rId17" Type="http://schemas.openxmlformats.org/officeDocument/2006/relationships/image" Target="../media/image59.png"/><Relationship Id="rId2" Type="http://schemas.openxmlformats.org/officeDocument/2006/relationships/notesSlide" Target="../notesSlides/notesSlide46.xml"/><Relationship Id="rId16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5" Type="http://schemas.openxmlformats.org/officeDocument/2006/relationships/image" Target="../media/image57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53.png"/><Relationship Id="rId14" Type="http://schemas.openxmlformats.org/officeDocument/2006/relationships/image" Target="../media/image56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60.png"/><Relationship Id="rId3" Type="http://schemas.openxmlformats.org/officeDocument/2006/relationships/image" Target="../media/image51.png"/><Relationship Id="rId7" Type="http://schemas.openxmlformats.org/officeDocument/2006/relationships/image" Target="../media/image46.png"/><Relationship Id="rId12" Type="http://schemas.openxmlformats.org/officeDocument/2006/relationships/image" Target="../media/image54.png"/><Relationship Id="rId17" Type="http://schemas.openxmlformats.org/officeDocument/2006/relationships/image" Target="../media/image62.png"/><Relationship Id="rId2" Type="http://schemas.openxmlformats.org/officeDocument/2006/relationships/notesSlide" Target="../notesSlides/notesSlide47.xml"/><Relationship Id="rId16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5" Type="http://schemas.openxmlformats.org/officeDocument/2006/relationships/image" Target="../media/image61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53.png"/><Relationship Id="rId14" Type="http://schemas.openxmlformats.org/officeDocument/2006/relationships/image" Target="../media/image56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60.png"/><Relationship Id="rId18" Type="http://schemas.openxmlformats.org/officeDocument/2006/relationships/image" Target="../media/image63.png"/><Relationship Id="rId3" Type="http://schemas.openxmlformats.org/officeDocument/2006/relationships/image" Target="../media/image51.png"/><Relationship Id="rId7" Type="http://schemas.openxmlformats.org/officeDocument/2006/relationships/image" Target="../media/image46.png"/><Relationship Id="rId12" Type="http://schemas.openxmlformats.org/officeDocument/2006/relationships/image" Target="../media/image54.png"/><Relationship Id="rId17" Type="http://schemas.openxmlformats.org/officeDocument/2006/relationships/image" Target="../media/image62.png"/><Relationship Id="rId2" Type="http://schemas.openxmlformats.org/officeDocument/2006/relationships/notesSlide" Target="../notesSlides/notesSlide48.xml"/><Relationship Id="rId16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5" Type="http://schemas.openxmlformats.org/officeDocument/2006/relationships/image" Target="../media/image61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53.png"/><Relationship Id="rId14" Type="http://schemas.openxmlformats.org/officeDocument/2006/relationships/image" Target="../media/image56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60.png"/><Relationship Id="rId18" Type="http://schemas.openxmlformats.org/officeDocument/2006/relationships/image" Target="../media/image63.png"/><Relationship Id="rId3" Type="http://schemas.openxmlformats.org/officeDocument/2006/relationships/image" Target="../media/image51.png"/><Relationship Id="rId7" Type="http://schemas.openxmlformats.org/officeDocument/2006/relationships/image" Target="../media/image46.png"/><Relationship Id="rId12" Type="http://schemas.openxmlformats.org/officeDocument/2006/relationships/image" Target="../media/image54.png"/><Relationship Id="rId17" Type="http://schemas.openxmlformats.org/officeDocument/2006/relationships/image" Target="../media/image62.png"/><Relationship Id="rId2" Type="http://schemas.openxmlformats.org/officeDocument/2006/relationships/notesSlide" Target="../notesSlides/notesSlide49.xml"/><Relationship Id="rId16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5" Type="http://schemas.openxmlformats.org/officeDocument/2006/relationships/image" Target="../media/image61.png"/><Relationship Id="rId10" Type="http://schemas.openxmlformats.org/officeDocument/2006/relationships/image" Target="../media/image49.png"/><Relationship Id="rId19" Type="http://schemas.openxmlformats.org/officeDocument/2006/relationships/image" Target="../media/image64.png"/><Relationship Id="rId4" Type="http://schemas.openxmlformats.org/officeDocument/2006/relationships/image" Target="../media/image43.png"/><Relationship Id="rId9" Type="http://schemas.openxmlformats.org/officeDocument/2006/relationships/image" Target="../media/image53.png"/><Relationship Id="rId14" Type="http://schemas.openxmlformats.org/officeDocument/2006/relationships/image" Target="../media/image5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15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0.png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0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openxmlformats.org/officeDocument/2006/relationships/image" Target="../media/image110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60.png"/><Relationship Id="rId18" Type="http://schemas.openxmlformats.org/officeDocument/2006/relationships/image" Target="../media/image63.png"/><Relationship Id="rId3" Type="http://schemas.openxmlformats.org/officeDocument/2006/relationships/image" Target="../media/image51.png"/><Relationship Id="rId7" Type="http://schemas.openxmlformats.org/officeDocument/2006/relationships/image" Target="../media/image46.png"/><Relationship Id="rId12" Type="http://schemas.openxmlformats.org/officeDocument/2006/relationships/image" Target="../media/image54.png"/><Relationship Id="rId17" Type="http://schemas.openxmlformats.org/officeDocument/2006/relationships/image" Target="../media/image62.png"/><Relationship Id="rId2" Type="http://schemas.openxmlformats.org/officeDocument/2006/relationships/notesSlide" Target="../notesSlides/notesSlide50.xml"/><Relationship Id="rId16" Type="http://schemas.openxmlformats.org/officeDocument/2006/relationships/image" Target="../media/image58.png"/><Relationship Id="rId20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5" Type="http://schemas.openxmlformats.org/officeDocument/2006/relationships/image" Target="../media/image61.png"/><Relationship Id="rId10" Type="http://schemas.openxmlformats.org/officeDocument/2006/relationships/image" Target="../media/image49.png"/><Relationship Id="rId19" Type="http://schemas.openxmlformats.org/officeDocument/2006/relationships/image" Target="../media/image64.png"/><Relationship Id="rId4" Type="http://schemas.openxmlformats.org/officeDocument/2006/relationships/image" Target="../media/image43.png"/><Relationship Id="rId9" Type="http://schemas.openxmlformats.org/officeDocument/2006/relationships/image" Target="../media/image53.png"/><Relationship Id="rId14" Type="http://schemas.openxmlformats.org/officeDocument/2006/relationships/image" Target="../media/image56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5.png"/><Relationship Id="rId18" Type="http://schemas.openxmlformats.org/officeDocument/2006/relationships/image" Target="../media/image65.png"/><Relationship Id="rId3" Type="http://schemas.openxmlformats.org/officeDocument/2006/relationships/image" Target="../media/image51.png"/><Relationship Id="rId7" Type="http://schemas.openxmlformats.org/officeDocument/2006/relationships/image" Target="../media/image46.png"/><Relationship Id="rId12" Type="http://schemas.openxmlformats.org/officeDocument/2006/relationships/image" Target="../media/image54.png"/><Relationship Id="rId17" Type="http://schemas.openxmlformats.org/officeDocument/2006/relationships/image" Target="../media/image59.png"/><Relationship Id="rId2" Type="http://schemas.openxmlformats.org/officeDocument/2006/relationships/notesSlide" Target="../notesSlides/notesSlide51.xml"/><Relationship Id="rId16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5" Type="http://schemas.openxmlformats.org/officeDocument/2006/relationships/image" Target="../media/image57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53.png"/><Relationship Id="rId14" Type="http://schemas.openxmlformats.org/officeDocument/2006/relationships/image" Target="../media/image56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5.png"/><Relationship Id="rId18" Type="http://schemas.openxmlformats.org/officeDocument/2006/relationships/image" Target="../media/image65.png"/><Relationship Id="rId3" Type="http://schemas.openxmlformats.org/officeDocument/2006/relationships/image" Target="../media/image51.png"/><Relationship Id="rId7" Type="http://schemas.openxmlformats.org/officeDocument/2006/relationships/image" Target="../media/image46.png"/><Relationship Id="rId12" Type="http://schemas.openxmlformats.org/officeDocument/2006/relationships/image" Target="../media/image54.png"/><Relationship Id="rId17" Type="http://schemas.openxmlformats.org/officeDocument/2006/relationships/image" Target="../media/image59.png"/><Relationship Id="rId2" Type="http://schemas.openxmlformats.org/officeDocument/2006/relationships/notesSlide" Target="../notesSlides/notesSlide52.xml"/><Relationship Id="rId16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5" Type="http://schemas.openxmlformats.org/officeDocument/2006/relationships/image" Target="../media/image57.png"/><Relationship Id="rId10" Type="http://schemas.openxmlformats.org/officeDocument/2006/relationships/image" Target="../media/image49.png"/><Relationship Id="rId19" Type="http://schemas.openxmlformats.org/officeDocument/2006/relationships/image" Target="../media/image66.png"/><Relationship Id="rId4" Type="http://schemas.openxmlformats.org/officeDocument/2006/relationships/image" Target="../media/image43.png"/><Relationship Id="rId9" Type="http://schemas.openxmlformats.org/officeDocument/2006/relationships/image" Target="../media/image53.png"/><Relationship Id="rId14" Type="http://schemas.openxmlformats.org/officeDocument/2006/relationships/image" Target="../media/image56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60.png"/><Relationship Id="rId18" Type="http://schemas.openxmlformats.org/officeDocument/2006/relationships/image" Target="../media/image65.png"/><Relationship Id="rId3" Type="http://schemas.openxmlformats.org/officeDocument/2006/relationships/image" Target="../media/image51.png"/><Relationship Id="rId21" Type="http://schemas.openxmlformats.org/officeDocument/2006/relationships/image" Target="../media/image68.png"/><Relationship Id="rId7" Type="http://schemas.openxmlformats.org/officeDocument/2006/relationships/image" Target="../media/image46.png"/><Relationship Id="rId12" Type="http://schemas.openxmlformats.org/officeDocument/2006/relationships/image" Target="../media/image54.png"/><Relationship Id="rId17" Type="http://schemas.openxmlformats.org/officeDocument/2006/relationships/image" Target="../media/image62.png"/><Relationship Id="rId2" Type="http://schemas.openxmlformats.org/officeDocument/2006/relationships/notesSlide" Target="../notesSlides/notesSlide53.xml"/><Relationship Id="rId16" Type="http://schemas.openxmlformats.org/officeDocument/2006/relationships/image" Target="../media/image58.png"/><Relationship Id="rId20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5" Type="http://schemas.openxmlformats.org/officeDocument/2006/relationships/image" Target="../media/image61.png"/><Relationship Id="rId10" Type="http://schemas.openxmlformats.org/officeDocument/2006/relationships/image" Target="../media/image49.png"/><Relationship Id="rId19" Type="http://schemas.openxmlformats.org/officeDocument/2006/relationships/image" Target="../media/image66.png"/><Relationship Id="rId4" Type="http://schemas.openxmlformats.org/officeDocument/2006/relationships/image" Target="../media/image43.png"/><Relationship Id="rId9" Type="http://schemas.openxmlformats.org/officeDocument/2006/relationships/image" Target="../media/image53.png"/><Relationship Id="rId14" Type="http://schemas.openxmlformats.org/officeDocument/2006/relationships/image" Target="../media/image56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5.png"/><Relationship Id="rId18" Type="http://schemas.openxmlformats.org/officeDocument/2006/relationships/image" Target="../media/image70.png"/><Relationship Id="rId3" Type="http://schemas.openxmlformats.org/officeDocument/2006/relationships/image" Target="../media/image51.png"/><Relationship Id="rId21" Type="http://schemas.openxmlformats.org/officeDocument/2006/relationships/image" Target="../media/image68.png"/><Relationship Id="rId7" Type="http://schemas.openxmlformats.org/officeDocument/2006/relationships/image" Target="../media/image46.png"/><Relationship Id="rId12" Type="http://schemas.openxmlformats.org/officeDocument/2006/relationships/image" Target="../media/image54.png"/><Relationship Id="rId17" Type="http://schemas.openxmlformats.org/officeDocument/2006/relationships/image" Target="../media/image59.png"/><Relationship Id="rId2" Type="http://schemas.openxmlformats.org/officeDocument/2006/relationships/notesSlide" Target="../notesSlides/notesSlide54.xml"/><Relationship Id="rId16" Type="http://schemas.openxmlformats.org/officeDocument/2006/relationships/image" Target="../media/image58.png"/><Relationship Id="rId20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image" Target="../media/image69.png"/><Relationship Id="rId5" Type="http://schemas.openxmlformats.org/officeDocument/2006/relationships/image" Target="../media/image44.png"/><Relationship Id="rId15" Type="http://schemas.openxmlformats.org/officeDocument/2006/relationships/image" Target="../media/image57.png"/><Relationship Id="rId23" Type="http://schemas.openxmlformats.org/officeDocument/2006/relationships/image" Target="../media/image71.png"/><Relationship Id="rId10" Type="http://schemas.openxmlformats.org/officeDocument/2006/relationships/image" Target="../media/image49.png"/><Relationship Id="rId19" Type="http://schemas.openxmlformats.org/officeDocument/2006/relationships/image" Target="../media/image66.png"/><Relationship Id="rId4" Type="http://schemas.openxmlformats.org/officeDocument/2006/relationships/image" Target="../media/image43.png"/><Relationship Id="rId9" Type="http://schemas.openxmlformats.org/officeDocument/2006/relationships/image" Target="../media/image53.png"/><Relationship Id="rId14" Type="http://schemas.openxmlformats.org/officeDocument/2006/relationships/image" Target="../media/image56.png"/><Relationship Id="rId22" Type="http://schemas.openxmlformats.org/officeDocument/2006/relationships/image" Target="../media/image38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5.png"/><Relationship Id="rId18" Type="http://schemas.openxmlformats.org/officeDocument/2006/relationships/image" Target="../media/image65.png"/><Relationship Id="rId3" Type="http://schemas.openxmlformats.org/officeDocument/2006/relationships/image" Target="../media/image51.png"/><Relationship Id="rId21" Type="http://schemas.openxmlformats.org/officeDocument/2006/relationships/image" Target="../media/image68.png"/><Relationship Id="rId7" Type="http://schemas.openxmlformats.org/officeDocument/2006/relationships/image" Target="../media/image46.png"/><Relationship Id="rId12" Type="http://schemas.openxmlformats.org/officeDocument/2006/relationships/image" Target="../media/image54.png"/><Relationship Id="rId17" Type="http://schemas.openxmlformats.org/officeDocument/2006/relationships/image" Target="../media/image59.png"/><Relationship Id="rId2" Type="http://schemas.openxmlformats.org/officeDocument/2006/relationships/notesSlide" Target="../notesSlides/notesSlide55.xml"/><Relationship Id="rId16" Type="http://schemas.openxmlformats.org/officeDocument/2006/relationships/image" Target="../media/image58.png"/><Relationship Id="rId20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image" Target="../media/image72.png"/><Relationship Id="rId24" Type="http://schemas.openxmlformats.org/officeDocument/2006/relationships/image" Target="../media/image73.png"/><Relationship Id="rId5" Type="http://schemas.openxmlformats.org/officeDocument/2006/relationships/image" Target="../media/image44.png"/><Relationship Id="rId15" Type="http://schemas.openxmlformats.org/officeDocument/2006/relationships/image" Target="../media/image57.png"/><Relationship Id="rId23" Type="http://schemas.openxmlformats.org/officeDocument/2006/relationships/image" Target="../media/image71.png"/><Relationship Id="rId10" Type="http://schemas.openxmlformats.org/officeDocument/2006/relationships/image" Target="../media/image49.png"/><Relationship Id="rId19" Type="http://schemas.openxmlformats.org/officeDocument/2006/relationships/image" Target="../media/image66.png"/><Relationship Id="rId4" Type="http://schemas.openxmlformats.org/officeDocument/2006/relationships/image" Target="../media/image43.png"/><Relationship Id="rId9" Type="http://schemas.openxmlformats.org/officeDocument/2006/relationships/image" Target="../media/image53.png"/><Relationship Id="rId14" Type="http://schemas.openxmlformats.org/officeDocument/2006/relationships/image" Target="../media/image56.png"/><Relationship Id="rId22" Type="http://schemas.openxmlformats.org/officeDocument/2006/relationships/image" Target="../media/image38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5.png"/><Relationship Id="rId18" Type="http://schemas.openxmlformats.org/officeDocument/2006/relationships/image" Target="../media/image65.png"/><Relationship Id="rId3" Type="http://schemas.openxmlformats.org/officeDocument/2006/relationships/image" Target="../media/image51.png"/><Relationship Id="rId21" Type="http://schemas.openxmlformats.org/officeDocument/2006/relationships/image" Target="../media/image68.png"/><Relationship Id="rId7" Type="http://schemas.openxmlformats.org/officeDocument/2006/relationships/image" Target="../media/image46.png"/><Relationship Id="rId12" Type="http://schemas.openxmlformats.org/officeDocument/2006/relationships/image" Target="../media/image54.png"/><Relationship Id="rId17" Type="http://schemas.openxmlformats.org/officeDocument/2006/relationships/image" Target="../media/image59.png"/><Relationship Id="rId25" Type="http://schemas.openxmlformats.org/officeDocument/2006/relationships/image" Target="../media/image74.png"/><Relationship Id="rId2" Type="http://schemas.openxmlformats.org/officeDocument/2006/relationships/notesSlide" Target="../notesSlides/notesSlide56.xml"/><Relationship Id="rId16" Type="http://schemas.openxmlformats.org/officeDocument/2006/relationships/image" Target="../media/image58.png"/><Relationship Id="rId20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image" Target="../media/image72.png"/><Relationship Id="rId24" Type="http://schemas.openxmlformats.org/officeDocument/2006/relationships/image" Target="../media/image73.png"/><Relationship Id="rId5" Type="http://schemas.openxmlformats.org/officeDocument/2006/relationships/image" Target="../media/image44.png"/><Relationship Id="rId15" Type="http://schemas.openxmlformats.org/officeDocument/2006/relationships/image" Target="../media/image57.png"/><Relationship Id="rId23" Type="http://schemas.openxmlformats.org/officeDocument/2006/relationships/image" Target="../media/image71.png"/><Relationship Id="rId10" Type="http://schemas.openxmlformats.org/officeDocument/2006/relationships/image" Target="../media/image49.png"/><Relationship Id="rId19" Type="http://schemas.openxmlformats.org/officeDocument/2006/relationships/image" Target="../media/image66.png"/><Relationship Id="rId4" Type="http://schemas.openxmlformats.org/officeDocument/2006/relationships/image" Target="../media/image43.png"/><Relationship Id="rId9" Type="http://schemas.openxmlformats.org/officeDocument/2006/relationships/image" Target="../media/image53.png"/><Relationship Id="rId14" Type="http://schemas.openxmlformats.org/officeDocument/2006/relationships/image" Target="../media/image56.png"/><Relationship Id="rId22" Type="http://schemas.openxmlformats.org/officeDocument/2006/relationships/image" Target="../media/image38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50.png"/><Relationship Id="rId18" Type="http://schemas.openxmlformats.org/officeDocument/2006/relationships/image" Target="../media/image650.png"/><Relationship Id="rId3" Type="http://schemas.openxmlformats.org/officeDocument/2006/relationships/image" Target="../media/image51.png"/><Relationship Id="rId7" Type="http://schemas.openxmlformats.org/officeDocument/2006/relationships/image" Target="../media/image46.png"/><Relationship Id="rId12" Type="http://schemas.openxmlformats.org/officeDocument/2006/relationships/image" Target="../media/image540.png"/><Relationship Id="rId17" Type="http://schemas.openxmlformats.org/officeDocument/2006/relationships/image" Target="../media/image590.png"/><Relationship Id="rId2" Type="http://schemas.openxmlformats.org/officeDocument/2006/relationships/notesSlide" Target="../notesSlides/notesSlide57.xml"/><Relationship Id="rId16" Type="http://schemas.openxmlformats.org/officeDocument/2006/relationships/image" Target="../media/image580.png"/><Relationship Id="rId20" Type="http://schemas.openxmlformats.org/officeDocument/2006/relationships/image" Target="../media/image6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5" Type="http://schemas.openxmlformats.org/officeDocument/2006/relationships/image" Target="../media/image570.png"/><Relationship Id="rId10" Type="http://schemas.openxmlformats.org/officeDocument/2006/relationships/image" Target="../media/image49.png"/><Relationship Id="rId19" Type="http://schemas.openxmlformats.org/officeDocument/2006/relationships/image" Target="../media/image720.png"/><Relationship Id="rId4" Type="http://schemas.openxmlformats.org/officeDocument/2006/relationships/image" Target="../media/image43.png"/><Relationship Id="rId9" Type="http://schemas.openxmlformats.org/officeDocument/2006/relationships/image" Target="../media/image53.png"/><Relationship Id="rId14" Type="http://schemas.openxmlformats.org/officeDocument/2006/relationships/image" Target="../media/image560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50.png"/><Relationship Id="rId18" Type="http://schemas.openxmlformats.org/officeDocument/2006/relationships/image" Target="../media/image650.png"/><Relationship Id="rId3" Type="http://schemas.openxmlformats.org/officeDocument/2006/relationships/image" Target="../media/image51.png"/><Relationship Id="rId21" Type="http://schemas.openxmlformats.org/officeDocument/2006/relationships/image" Target="../media/image75.png"/><Relationship Id="rId7" Type="http://schemas.openxmlformats.org/officeDocument/2006/relationships/image" Target="../media/image46.png"/><Relationship Id="rId12" Type="http://schemas.openxmlformats.org/officeDocument/2006/relationships/image" Target="../media/image540.png"/><Relationship Id="rId17" Type="http://schemas.openxmlformats.org/officeDocument/2006/relationships/image" Target="../media/image590.png"/><Relationship Id="rId2" Type="http://schemas.openxmlformats.org/officeDocument/2006/relationships/notesSlide" Target="../notesSlides/notesSlide58.xml"/><Relationship Id="rId16" Type="http://schemas.openxmlformats.org/officeDocument/2006/relationships/image" Target="../media/image580.png"/><Relationship Id="rId20" Type="http://schemas.openxmlformats.org/officeDocument/2006/relationships/image" Target="../media/image6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5" Type="http://schemas.openxmlformats.org/officeDocument/2006/relationships/image" Target="../media/image570.png"/><Relationship Id="rId10" Type="http://schemas.openxmlformats.org/officeDocument/2006/relationships/image" Target="../media/image49.png"/><Relationship Id="rId19" Type="http://schemas.openxmlformats.org/officeDocument/2006/relationships/image" Target="../media/image720.png"/><Relationship Id="rId4" Type="http://schemas.openxmlformats.org/officeDocument/2006/relationships/image" Target="../media/image43.png"/><Relationship Id="rId9" Type="http://schemas.openxmlformats.org/officeDocument/2006/relationships/image" Target="../media/image53.png"/><Relationship Id="rId14" Type="http://schemas.openxmlformats.org/officeDocument/2006/relationships/image" Target="../media/image560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50.png"/><Relationship Id="rId18" Type="http://schemas.openxmlformats.org/officeDocument/2006/relationships/image" Target="../media/image650.png"/><Relationship Id="rId3" Type="http://schemas.openxmlformats.org/officeDocument/2006/relationships/image" Target="../media/image51.png"/><Relationship Id="rId21" Type="http://schemas.openxmlformats.org/officeDocument/2006/relationships/image" Target="../media/image75.png"/><Relationship Id="rId7" Type="http://schemas.openxmlformats.org/officeDocument/2006/relationships/image" Target="../media/image46.png"/><Relationship Id="rId12" Type="http://schemas.openxmlformats.org/officeDocument/2006/relationships/image" Target="../media/image540.png"/><Relationship Id="rId17" Type="http://schemas.openxmlformats.org/officeDocument/2006/relationships/image" Target="../media/image590.png"/><Relationship Id="rId2" Type="http://schemas.openxmlformats.org/officeDocument/2006/relationships/notesSlide" Target="../notesSlides/notesSlide59.xml"/><Relationship Id="rId16" Type="http://schemas.openxmlformats.org/officeDocument/2006/relationships/image" Target="../media/image580.png"/><Relationship Id="rId20" Type="http://schemas.openxmlformats.org/officeDocument/2006/relationships/image" Target="../media/image6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5" Type="http://schemas.openxmlformats.org/officeDocument/2006/relationships/image" Target="../media/image570.png"/><Relationship Id="rId10" Type="http://schemas.openxmlformats.org/officeDocument/2006/relationships/image" Target="../media/image49.png"/><Relationship Id="rId19" Type="http://schemas.openxmlformats.org/officeDocument/2006/relationships/image" Target="../media/image720.png"/><Relationship Id="rId4" Type="http://schemas.openxmlformats.org/officeDocument/2006/relationships/image" Target="../media/image43.png"/><Relationship Id="rId9" Type="http://schemas.openxmlformats.org/officeDocument/2006/relationships/image" Target="../media/image53.png"/><Relationship Id="rId14" Type="http://schemas.openxmlformats.org/officeDocument/2006/relationships/image" Target="../media/image560.png"/><Relationship Id="rId22" Type="http://schemas.openxmlformats.org/officeDocument/2006/relationships/image" Target="../media/image7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15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0.png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0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openxmlformats.org/officeDocument/2006/relationships/image" Target="../media/image110.pn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50.png"/><Relationship Id="rId18" Type="http://schemas.openxmlformats.org/officeDocument/2006/relationships/image" Target="../media/image650.png"/><Relationship Id="rId3" Type="http://schemas.openxmlformats.org/officeDocument/2006/relationships/image" Target="../media/image51.png"/><Relationship Id="rId7" Type="http://schemas.openxmlformats.org/officeDocument/2006/relationships/image" Target="../media/image46.png"/><Relationship Id="rId12" Type="http://schemas.openxmlformats.org/officeDocument/2006/relationships/image" Target="../media/image540.png"/><Relationship Id="rId17" Type="http://schemas.openxmlformats.org/officeDocument/2006/relationships/image" Target="../media/image590.png"/><Relationship Id="rId2" Type="http://schemas.openxmlformats.org/officeDocument/2006/relationships/notesSlide" Target="../notesSlides/notesSlide60.xml"/><Relationship Id="rId16" Type="http://schemas.openxmlformats.org/officeDocument/2006/relationships/image" Target="../media/image5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5" Type="http://schemas.openxmlformats.org/officeDocument/2006/relationships/image" Target="../media/image570.png"/><Relationship Id="rId10" Type="http://schemas.openxmlformats.org/officeDocument/2006/relationships/image" Target="../media/image49.png"/><Relationship Id="rId19" Type="http://schemas.openxmlformats.org/officeDocument/2006/relationships/image" Target="../media/image750.png"/><Relationship Id="rId4" Type="http://schemas.openxmlformats.org/officeDocument/2006/relationships/image" Target="../media/image43.png"/><Relationship Id="rId9" Type="http://schemas.openxmlformats.org/officeDocument/2006/relationships/image" Target="../media/image53.png"/><Relationship Id="rId14" Type="http://schemas.openxmlformats.org/officeDocument/2006/relationships/image" Target="../media/image560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50.png"/><Relationship Id="rId18" Type="http://schemas.openxmlformats.org/officeDocument/2006/relationships/image" Target="../media/image650.png"/><Relationship Id="rId3" Type="http://schemas.openxmlformats.org/officeDocument/2006/relationships/image" Target="../media/image51.png"/><Relationship Id="rId21" Type="http://schemas.openxmlformats.org/officeDocument/2006/relationships/image" Target="../media/image770.png"/><Relationship Id="rId7" Type="http://schemas.openxmlformats.org/officeDocument/2006/relationships/image" Target="../media/image46.png"/><Relationship Id="rId12" Type="http://schemas.openxmlformats.org/officeDocument/2006/relationships/image" Target="../media/image761.png"/><Relationship Id="rId17" Type="http://schemas.openxmlformats.org/officeDocument/2006/relationships/image" Target="../media/image590.png"/><Relationship Id="rId2" Type="http://schemas.openxmlformats.org/officeDocument/2006/relationships/notesSlide" Target="../notesSlides/notesSlide61.xml"/><Relationship Id="rId16" Type="http://schemas.openxmlformats.org/officeDocument/2006/relationships/image" Target="../media/image78.png"/><Relationship Id="rId20" Type="http://schemas.openxmlformats.org/officeDocument/2006/relationships/image" Target="../media/image7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5" Type="http://schemas.openxmlformats.org/officeDocument/2006/relationships/image" Target="../media/image570.png"/><Relationship Id="rId10" Type="http://schemas.openxmlformats.org/officeDocument/2006/relationships/image" Target="../media/image49.png"/><Relationship Id="rId19" Type="http://schemas.openxmlformats.org/officeDocument/2006/relationships/image" Target="../media/image750.png"/><Relationship Id="rId4" Type="http://schemas.openxmlformats.org/officeDocument/2006/relationships/image" Target="../media/image43.png"/><Relationship Id="rId9" Type="http://schemas.openxmlformats.org/officeDocument/2006/relationships/image" Target="../media/image53.png"/><Relationship Id="rId14" Type="http://schemas.openxmlformats.org/officeDocument/2006/relationships/image" Target="../media/image77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50.png"/><Relationship Id="rId18" Type="http://schemas.openxmlformats.org/officeDocument/2006/relationships/image" Target="../media/image650.png"/><Relationship Id="rId3" Type="http://schemas.openxmlformats.org/officeDocument/2006/relationships/image" Target="../media/image51.png"/><Relationship Id="rId21" Type="http://schemas.openxmlformats.org/officeDocument/2006/relationships/image" Target="../media/image750.png"/><Relationship Id="rId7" Type="http://schemas.openxmlformats.org/officeDocument/2006/relationships/image" Target="../media/image46.png"/><Relationship Id="rId12" Type="http://schemas.openxmlformats.org/officeDocument/2006/relationships/image" Target="../media/image540.png"/><Relationship Id="rId17" Type="http://schemas.openxmlformats.org/officeDocument/2006/relationships/image" Target="../media/image590.png"/><Relationship Id="rId2" Type="http://schemas.openxmlformats.org/officeDocument/2006/relationships/notesSlide" Target="../notesSlides/notesSlide62.xml"/><Relationship Id="rId16" Type="http://schemas.openxmlformats.org/officeDocument/2006/relationships/image" Target="../media/image580.png"/><Relationship Id="rId20" Type="http://schemas.openxmlformats.org/officeDocument/2006/relationships/image" Target="../media/image7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5" Type="http://schemas.openxmlformats.org/officeDocument/2006/relationships/image" Target="../media/image570.png"/><Relationship Id="rId23" Type="http://schemas.openxmlformats.org/officeDocument/2006/relationships/image" Target="../media/image780.png"/><Relationship Id="rId10" Type="http://schemas.openxmlformats.org/officeDocument/2006/relationships/image" Target="../media/image49.png"/><Relationship Id="rId19" Type="http://schemas.openxmlformats.org/officeDocument/2006/relationships/image" Target="../media/image760.png"/><Relationship Id="rId4" Type="http://schemas.openxmlformats.org/officeDocument/2006/relationships/image" Target="../media/image43.png"/><Relationship Id="rId9" Type="http://schemas.openxmlformats.org/officeDocument/2006/relationships/image" Target="../media/image53.png"/><Relationship Id="rId14" Type="http://schemas.openxmlformats.org/officeDocument/2006/relationships/image" Target="../media/image560.png"/><Relationship Id="rId22" Type="http://schemas.openxmlformats.org/officeDocument/2006/relationships/image" Target="../media/image380.pn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671.png"/><Relationship Id="rId18" Type="http://schemas.openxmlformats.org/officeDocument/2006/relationships/image" Target="../media/image650.png"/><Relationship Id="rId3" Type="http://schemas.openxmlformats.org/officeDocument/2006/relationships/image" Target="../media/image51.png"/><Relationship Id="rId21" Type="http://schemas.openxmlformats.org/officeDocument/2006/relationships/image" Target="../media/image750.png"/><Relationship Id="rId7" Type="http://schemas.openxmlformats.org/officeDocument/2006/relationships/image" Target="../media/image46.png"/><Relationship Id="rId12" Type="http://schemas.openxmlformats.org/officeDocument/2006/relationships/image" Target="../media/image540.png"/><Relationship Id="rId17" Type="http://schemas.openxmlformats.org/officeDocument/2006/relationships/image" Target="../media/image690.png"/><Relationship Id="rId2" Type="http://schemas.openxmlformats.org/officeDocument/2006/relationships/notesSlide" Target="../notesSlides/notesSlide63.xml"/><Relationship Id="rId16" Type="http://schemas.openxmlformats.org/officeDocument/2006/relationships/image" Target="../media/image580.png"/><Relationship Id="rId20" Type="http://schemas.openxmlformats.org/officeDocument/2006/relationships/image" Target="../media/image7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5" Type="http://schemas.openxmlformats.org/officeDocument/2006/relationships/image" Target="../media/image680.png"/><Relationship Id="rId23" Type="http://schemas.openxmlformats.org/officeDocument/2006/relationships/image" Target="../media/image79.png"/><Relationship Id="rId10" Type="http://schemas.openxmlformats.org/officeDocument/2006/relationships/image" Target="../media/image49.png"/><Relationship Id="rId19" Type="http://schemas.openxmlformats.org/officeDocument/2006/relationships/image" Target="../media/image760.png"/><Relationship Id="rId4" Type="http://schemas.openxmlformats.org/officeDocument/2006/relationships/image" Target="../media/image43.png"/><Relationship Id="rId9" Type="http://schemas.openxmlformats.org/officeDocument/2006/relationships/image" Target="../media/image53.png"/><Relationship Id="rId14" Type="http://schemas.openxmlformats.org/officeDocument/2006/relationships/image" Target="../media/image560.png"/><Relationship Id="rId22" Type="http://schemas.openxmlformats.org/officeDocument/2006/relationships/image" Target="../media/image380.pn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50.png"/><Relationship Id="rId18" Type="http://schemas.openxmlformats.org/officeDocument/2006/relationships/image" Target="../media/image650.png"/><Relationship Id="rId3" Type="http://schemas.openxmlformats.org/officeDocument/2006/relationships/image" Target="../media/image51.png"/><Relationship Id="rId21" Type="http://schemas.openxmlformats.org/officeDocument/2006/relationships/image" Target="../media/image750.png"/><Relationship Id="rId7" Type="http://schemas.openxmlformats.org/officeDocument/2006/relationships/image" Target="../media/image46.png"/><Relationship Id="rId12" Type="http://schemas.openxmlformats.org/officeDocument/2006/relationships/image" Target="../media/image540.png"/><Relationship Id="rId17" Type="http://schemas.openxmlformats.org/officeDocument/2006/relationships/image" Target="../media/image590.png"/><Relationship Id="rId2" Type="http://schemas.openxmlformats.org/officeDocument/2006/relationships/notesSlide" Target="../notesSlides/notesSlide64.xml"/><Relationship Id="rId16" Type="http://schemas.openxmlformats.org/officeDocument/2006/relationships/image" Target="../media/image580.png"/><Relationship Id="rId20" Type="http://schemas.openxmlformats.org/officeDocument/2006/relationships/image" Target="../media/image7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24" Type="http://schemas.openxmlformats.org/officeDocument/2006/relationships/image" Target="../media/image790.png"/><Relationship Id="rId5" Type="http://schemas.openxmlformats.org/officeDocument/2006/relationships/image" Target="../media/image44.png"/><Relationship Id="rId15" Type="http://schemas.openxmlformats.org/officeDocument/2006/relationships/image" Target="../media/image570.png"/><Relationship Id="rId23" Type="http://schemas.openxmlformats.org/officeDocument/2006/relationships/image" Target="../media/image780.png"/><Relationship Id="rId10" Type="http://schemas.openxmlformats.org/officeDocument/2006/relationships/image" Target="../media/image49.png"/><Relationship Id="rId19" Type="http://schemas.openxmlformats.org/officeDocument/2006/relationships/image" Target="../media/image760.png"/><Relationship Id="rId4" Type="http://schemas.openxmlformats.org/officeDocument/2006/relationships/image" Target="../media/image43.png"/><Relationship Id="rId9" Type="http://schemas.openxmlformats.org/officeDocument/2006/relationships/image" Target="../media/image53.png"/><Relationship Id="rId14" Type="http://schemas.openxmlformats.org/officeDocument/2006/relationships/image" Target="../media/image560.png"/><Relationship Id="rId22" Type="http://schemas.openxmlformats.org/officeDocument/2006/relationships/image" Target="../media/image380.pn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50.png"/><Relationship Id="rId18" Type="http://schemas.openxmlformats.org/officeDocument/2006/relationships/image" Target="../media/image650.png"/><Relationship Id="rId3" Type="http://schemas.openxmlformats.org/officeDocument/2006/relationships/image" Target="../media/image51.png"/><Relationship Id="rId21" Type="http://schemas.openxmlformats.org/officeDocument/2006/relationships/image" Target="../media/image750.png"/><Relationship Id="rId7" Type="http://schemas.openxmlformats.org/officeDocument/2006/relationships/image" Target="../media/image46.png"/><Relationship Id="rId12" Type="http://schemas.openxmlformats.org/officeDocument/2006/relationships/image" Target="../media/image540.png"/><Relationship Id="rId17" Type="http://schemas.openxmlformats.org/officeDocument/2006/relationships/image" Target="../media/image590.png"/><Relationship Id="rId25" Type="http://schemas.openxmlformats.org/officeDocument/2006/relationships/image" Target="../media/image80.png"/><Relationship Id="rId2" Type="http://schemas.openxmlformats.org/officeDocument/2006/relationships/notesSlide" Target="../notesSlides/notesSlide65.xml"/><Relationship Id="rId16" Type="http://schemas.openxmlformats.org/officeDocument/2006/relationships/image" Target="../media/image580.png"/><Relationship Id="rId20" Type="http://schemas.openxmlformats.org/officeDocument/2006/relationships/image" Target="../media/image7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24" Type="http://schemas.openxmlformats.org/officeDocument/2006/relationships/image" Target="../media/image790.png"/><Relationship Id="rId5" Type="http://schemas.openxmlformats.org/officeDocument/2006/relationships/image" Target="../media/image44.png"/><Relationship Id="rId15" Type="http://schemas.openxmlformats.org/officeDocument/2006/relationships/image" Target="../media/image570.png"/><Relationship Id="rId23" Type="http://schemas.openxmlformats.org/officeDocument/2006/relationships/image" Target="../media/image780.png"/><Relationship Id="rId10" Type="http://schemas.openxmlformats.org/officeDocument/2006/relationships/image" Target="../media/image49.png"/><Relationship Id="rId19" Type="http://schemas.openxmlformats.org/officeDocument/2006/relationships/image" Target="../media/image760.png"/><Relationship Id="rId4" Type="http://schemas.openxmlformats.org/officeDocument/2006/relationships/image" Target="../media/image43.png"/><Relationship Id="rId9" Type="http://schemas.openxmlformats.org/officeDocument/2006/relationships/image" Target="../media/image53.png"/><Relationship Id="rId14" Type="http://schemas.openxmlformats.org/officeDocument/2006/relationships/image" Target="../media/image560.png"/><Relationship Id="rId22" Type="http://schemas.openxmlformats.org/officeDocument/2006/relationships/image" Target="../media/image380.pn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50.png"/><Relationship Id="rId18" Type="http://schemas.openxmlformats.org/officeDocument/2006/relationships/image" Target="../media/image650.png"/><Relationship Id="rId26" Type="http://schemas.openxmlformats.org/officeDocument/2006/relationships/image" Target="../media/image81.png"/><Relationship Id="rId3" Type="http://schemas.openxmlformats.org/officeDocument/2006/relationships/image" Target="../media/image51.png"/><Relationship Id="rId21" Type="http://schemas.openxmlformats.org/officeDocument/2006/relationships/image" Target="../media/image750.png"/><Relationship Id="rId7" Type="http://schemas.openxmlformats.org/officeDocument/2006/relationships/image" Target="../media/image46.png"/><Relationship Id="rId12" Type="http://schemas.openxmlformats.org/officeDocument/2006/relationships/image" Target="../media/image540.png"/><Relationship Id="rId17" Type="http://schemas.openxmlformats.org/officeDocument/2006/relationships/image" Target="../media/image590.png"/><Relationship Id="rId25" Type="http://schemas.openxmlformats.org/officeDocument/2006/relationships/image" Target="../media/image80.png"/><Relationship Id="rId2" Type="http://schemas.openxmlformats.org/officeDocument/2006/relationships/notesSlide" Target="../notesSlides/notesSlide66.xml"/><Relationship Id="rId16" Type="http://schemas.openxmlformats.org/officeDocument/2006/relationships/image" Target="../media/image580.png"/><Relationship Id="rId20" Type="http://schemas.openxmlformats.org/officeDocument/2006/relationships/image" Target="../media/image7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24" Type="http://schemas.openxmlformats.org/officeDocument/2006/relationships/image" Target="../media/image790.png"/><Relationship Id="rId5" Type="http://schemas.openxmlformats.org/officeDocument/2006/relationships/image" Target="../media/image44.png"/><Relationship Id="rId15" Type="http://schemas.openxmlformats.org/officeDocument/2006/relationships/image" Target="../media/image570.png"/><Relationship Id="rId23" Type="http://schemas.openxmlformats.org/officeDocument/2006/relationships/image" Target="../media/image780.png"/><Relationship Id="rId10" Type="http://schemas.openxmlformats.org/officeDocument/2006/relationships/image" Target="../media/image49.png"/><Relationship Id="rId19" Type="http://schemas.openxmlformats.org/officeDocument/2006/relationships/image" Target="../media/image760.png"/><Relationship Id="rId4" Type="http://schemas.openxmlformats.org/officeDocument/2006/relationships/image" Target="../media/image43.png"/><Relationship Id="rId9" Type="http://schemas.openxmlformats.org/officeDocument/2006/relationships/image" Target="../media/image53.png"/><Relationship Id="rId14" Type="http://schemas.openxmlformats.org/officeDocument/2006/relationships/image" Target="../media/image560.png"/><Relationship Id="rId22" Type="http://schemas.openxmlformats.org/officeDocument/2006/relationships/image" Target="../media/image380.png"/><Relationship Id="rId27" Type="http://schemas.openxmlformats.org/officeDocument/2006/relationships/image" Target="../media/image82.png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50.png"/><Relationship Id="rId18" Type="http://schemas.openxmlformats.org/officeDocument/2006/relationships/image" Target="../media/image650.png"/><Relationship Id="rId26" Type="http://schemas.openxmlformats.org/officeDocument/2006/relationships/image" Target="../media/image81.png"/><Relationship Id="rId3" Type="http://schemas.openxmlformats.org/officeDocument/2006/relationships/image" Target="../media/image51.png"/><Relationship Id="rId21" Type="http://schemas.openxmlformats.org/officeDocument/2006/relationships/image" Target="../media/image750.png"/><Relationship Id="rId7" Type="http://schemas.openxmlformats.org/officeDocument/2006/relationships/image" Target="../media/image46.png"/><Relationship Id="rId12" Type="http://schemas.openxmlformats.org/officeDocument/2006/relationships/image" Target="../media/image540.png"/><Relationship Id="rId17" Type="http://schemas.openxmlformats.org/officeDocument/2006/relationships/image" Target="../media/image590.png"/><Relationship Id="rId25" Type="http://schemas.openxmlformats.org/officeDocument/2006/relationships/image" Target="../media/image80.png"/><Relationship Id="rId2" Type="http://schemas.openxmlformats.org/officeDocument/2006/relationships/notesSlide" Target="../notesSlides/notesSlide67.xml"/><Relationship Id="rId16" Type="http://schemas.openxmlformats.org/officeDocument/2006/relationships/image" Target="../media/image580.png"/><Relationship Id="rId20" Type="http://schemas.openxmlformats.org/officeDocument/2006/relationships/image" Target="../media/image7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24" Type="http://schemas.openxmlformats.org/officeDocument/2006/relationships/image" Target="../media/image790.png"/><Relationship Id="rId5" Type="http://schemas.openxmlformats.org/officeDocument/2006/relationships/image" Target="../media/image44.png"/><Relationship Id="rId15" Type="http://schemas.openxmlformats.org/officeDocument/2006/relationships/image" Target="../media/image570.png"/><Relationship Id="rId23" Type="http://schemas.openxmlformats.org/officeDocument/2006/relationships/image" Target="../media/image780.png"/><Relationship Id="rId10" Type="http://schemas.openxmlformats.org/officeDocument/2006/relationships/image" Target="../media/image49.png"/><Relationship Id="rId19" Type="http://schemas.openxmlformats.org/officeDocument/2006/relationships/image" Target="../media/image760.png"/><Relationship Id="rId4" Type="http://schemas.openxmlformats.org/officeDocument/2006/relationships/image" Target="../media/image43.png"/><Relationship Id="rId9" Type="http://schemas.openxmlformats.org/officeDocument/2006/relationships/image" Target="../media/image53.png"/><Relationship Id="rId14" Type="http://schemas.openxmlformats.org/officeDocument/2006/relationships/image" Target="../media/image560.png"/><Relationship Id="rId22" Type="http://schemas.openxmlformats.org/officeDocument/2006/relationships/image" Target="../media/image380.png"/><Relationship Id="rId27" Type="http://schemas.openxmlformats.org/officeDocument/2006/relationships/image" Target="../media/image83.png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50.png"/><Relationship Id="rId18" Type="http://schemas.openxmlformats.org/officeDocument/2006/relationships/image" Target="../media/image650.png"/><Relationship Id="rId3" Type="http://schemas.openxmlformats.org/officeDocument/2006/relationships/image" Target="../media/image51.png"/><Relationship Id="rId7" Type="http://schemas.openxmlformats.org/officeDocument/2006/relationships/image" Target="../media/image46.png"/><Relationship Id="rId12" Type="http://schemas.openxmlformats.org/officeDocument/2006/relationships/image" Target="../media/image540.png"/><Relationship Id="rId17" Type="http://schemas.openxmlformats.org/officeDocument/2006/relationships/image" Target="../media/image590.png"/><Relationship Id="rId2" Type="http://schemas.openxmlformats.org/officeDocument/2006/relationships/notesSlide" Target="../notesSlides/notesSlide68.xml"/><Relationship Id="rId16" Type="http://schemas.openxmlformats.org/officeDocument/2006/relationships/image" Target="../media/image580.png"/><Relationship Id="rId20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5" Type="http://schemas.openxmlformats.org/officeDocument/2006/relationships/image" Target="../media/image570.png"/><Relationship Id="rId10" Type="http://schemas.openxmlformats.org/officeDocument/2006/relationships/image" Target="../media/image49.png"/><Relationship Id="rId19" Type="http://schemas.openxmlformats.org/officeDocument/2006/relationships/image" Target="../media/image670.png"/><Relationship Id="rId4" Type="http://schemas.openxmlformats.org/officeDocument/2006/relationships/image" Target="../media/image43.png"/><Relationship Id="rId9" Type="http://schemas.openxmlformats.org/officeDocument/2006/relationships/image" Target="../media/image53.png"/><Relationship Id="rId14" Type="http://schemas.openxmlformats.org/officeDocument/2006/relationships/image" Target="../media/image560.png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50.png"/><Relationship Id="rId18" Type="http://schemas.openxmlformats.org/officeDocument/2006/relationships/image" Target="../media/image650.png"/><Relationship Id="rId3" Type="http://schemas.openxmlformats.org/officeDocument/2006/relationships/image" Target="../media/image51.png"/><Relationship Id="rId21" Type="http://schemas.openxmlformats.org/officeDocument/2006/relationships/image" Target="../media/image85.png"/><Relationship Id="rId7" Type="http://schemas.openxmlformats.org/officeDocument/2006/relationships/image" Target="../media/image46.png"/><Relationship Id="rId12" Type="http://schemas.openxmlformats.org/officeDocument/2006/relationships/image" Target="../media/image540.png"/><Relationship Id="rId17" Type="http://schemas.openxmlformats.org/officeDocument/2006/relationships/image" Target="../media/image590.png"/><Relationship Id="rId2" Type="http://schemas.openxmlformats.org/officeDocument/2006/relationships/notesSlide" Target="../notesSlides/notesSlide69.xml"/><Relationship Id="rId16" Type="http://schemas.openxmlformats.org/officeDocument/2006/relationships/image" Target="../media/image580.png"/><Relationship Id="rId20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5" Type="http://schemas.openxmlformats.org/officeDocument/2006/relationships/image" Target="../media/image570.png"/><Relationship Id="rId23" Type="http://schemas.openxmlformats.org/officeDocument/2006/relationships/image" Target="../media/image87.png"/><Relationship Id="rId10" Type="http://schemas.openxmlformats.org/officeDocument/2006/relationships/image" Target="../media/image49.png"/><Relationship Id="rId19" Type="http://schemas.openxmlformats.org/officeDocument/2006/relationships/image" Target="../media/image670.png"/><Relationship Id="rId4" Type="http://schemas.openxmlformats.org/officeDocument/2006/relationships/image" Target="../media/image43.png"/><Relationship Id="rId9" Type="http://schemas.openxmlformats.org/officeDocument/2006/relationships/image" Target="../media/image53.png"/><Relationship Id="rId14" Type="http://schemas.openxmlformats.org/officeDocument/2006/relationships/image" Target="../media/image560.png"/><Relationship Id="rId22" Type="http://schemas.openxmlformats.org/officeDocument/2006/relationships/image" Target="../media/image8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15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0.png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5" Type="http://schemas.openxmlformats.org/officeDocument/2006/relationships/image" Target="../media/image7.png"/><Relationship Id="rId10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openxmlformats.org/officeDocument/2006/relationships/image" Target="../media/image110.png"/><Relationship Id="rId14" Type="http://schemas.openxmlformats.org/officeDocument/2006/relationships/image" Target="../media/image4.png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10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1.png"/><Relationship Id="rId5" Type="http://schemas.openxmlformats.org/officeDocument/2006/relationships/image" Target="../media/image130.png"/><Relationship Id="rId4" Type="http://schemas.openxmlformats.org/officeDocument/2006/relationships/image" Target="../media/image142.png"/><Relationship Id="rId9" Type="http://schemas.openxmlformats.org/officeDocument/2006/relationships/image" Target="../media/image40.png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10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1.png"/><Relationship Id="rId11" Type="http://schemas.openxmlformats.org/officeDocument/2006/relationships/image" Target="../media/image89.png"/><Relationship Id="rId5" Type="http://schemas.openxmlformats.org/officeDocument/2006/relationships/image" Target="../media/image130.png"/><Relationship Id="rId10" Type="http://schemas.openxmlformats.org/officeDocument/2006/relationships/image" Target="../media/image88.png"/><Relationship Id="rId4" Type="http://schemas.openxmlformats.org/officeDocument/2006/relationships/image" Target="../media/image142.png"/><Relationship Id="rId9" Type="http://schemas.openxmlformats.org/officeDocument/2006/relationships/image" Target="../media/image40.png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10.png"/><Relationship Id="rId7" Type="http://schemas.openxmlformats.org/officeDocument/2006/relationships/image" Target="../media/image17.png"/><Relationship Id="rId12" Type="http://schemas.openxmlformats.org/officeDocument/2006/relationships/image" Target="../media/image90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1.png"/><Relationship Id="rId11" Type="http://schemas.openxmlformats.org/officeDocument/2006/relationships/image" Target="../media/image89.png"/><Relationship Id="rId5" Type="http://schemas.openxmlformats.org/officeDocument/2006/relationships/image" Target="../media/image130.png"/><Relationship Id="rId10" Type="http://schemas.openxmlformats.org/officeDocument/2006/relationships/image" Target="../media/image88.png"/><Relationship Id="rId4" Type="http://schemas.openxmlformats.org/officeDocument/2006/relationships/image" Target="../media/image142.png"/><Relationship Id="rId9" Type="http://schemas.openxmlformats.org/officeDocument/2006/relationships/image" Target="../media/image40.png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91.png"/><Relationship Id="rId3" Type="http://schemas.openxmlformats.org/officeDocument/2006/relationships/image" Target="../media/image110.png"/><Relationship Id="rId7" Type="http://schemas.openxmlformats.org/officeDocument/2006/relationships/image" Target="../media/image17.png"/><Relationship Id="rId12" Type="http://schemas.openxmlformats.org/officeDocument/2006/relationships/image" Target="../media/image90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1.png"/><Relationship Id="rId11" Type="http://schemas.openxmlformats.org/officeDocument/2006/relationships/image" Target="../media/image89.png"/><Relationship Id="rId5" Type="http://schemas.openxmlformats.org/officeDocument/2006/relationships/image" Target="../media/image130.png"/><Relationship Id="rId10" Type="http://schemas.openxmlformats.org/officeDocument/2006/relationships/image" Target="../media/image88.png"/><Relationship Id="rId4" Type="http://schemas.openxmlformats.org/officeDocument/2006/relationships/image" Target="../media/image142.png"/><Relationship Id="rId9" Type="http://schemas.openxmlformats.org/officeDocument/2006/relationships/image" Target="../media/image40.png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91.png"/><Relationship Id="rId3" Type="http://schemas.openxmlformats.org/officeDocument/2006/relationships/image" Target="../media/image110.png"/><Relationship Id="rId7" Type="http://schemas.openxmlformats.org/officeDocument/2006/relationships/image" Target="../media/image17.png"/><Relationship Id="rId12" Type="http://schemas.openxmlformats.org/officeDocument/2006/relationships/image" Target="../media/image90.png"/><Relationship Id="rId2" Type="http://schemas.openxmlformats.org/officeDocument/2006/relationships/notesSlide" Target="../notesSlides/notesSlide74.xml"/><Relationship Id="rId16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1.png"/><Relationship Id="rId11" Type="http://schemas.openxmlformats.org/officeDocument/2006/relationships/image" Target="../media/image89.png"/><Relationship Id="rId5" Type="http://schemas.openxmlformats.org/officeDocument/2006/relationships/image" Target="../media/image130.png"/><Relationship Id="rId15" Type="http://schemas.openxmlformats.org/officeDocument/2006/relationships/image" Target="../media/image93.png"/><Relationship Id="rId10" Type="http://schemas.openxmlformats.org/officeDocument/2006/relationships/image" Target="../media/image88.png"/><Relationship Id="rId4" Type="http://schemas.openxmlformats.org/officeDocument/2006/relationships/image" Target="../media/image142.png"/><Relationship Id="rId9" Type="http://schemas.openxmlformats.org/officeDocument/2006/relationships/image" Target="../media/image40.png"/><Relationship Id="rId14" Type="http://schemas.openxmlformats.org/officeDocument/2006/relationships/image" Target="../media/image92.png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92.png"/><Relationship Id="rId3" Type="http://schemas.openxmlformats.org/officeDocument/2006/relationships/image" Target="../media/image110.png"/><Relationship Id="rId7" Type="http://schemas.openxmlformats.org/officeDocument/2006/relationships/image" Target="../media/image17.png"/><Relationship Id="rId12" Type="http://schemas.openxmlformats.org/officeDocument/2006/relationships/image" Target="../media/image91.png"/><Relationship Id="rId2" Type="http://schemas.openxmlformats.org/officeDocument/2006/relationships/notesSlide" Target="../notesSlides/notesSlide75.xml"/><Relationship Id="rId16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1.png"/><Relationship Id="rId11" Type="http://schemas.openxmlformats.org/officeDocument/2006/relationships/image" Target="../media/image89.png"/><Relationship Id="rId5" Type="http://schemas.openxmlformats.org/officeDocument/2006/relationships/image" Target="../media/image130.png"/><Relationship Id="rId15" Type="http://schemas.openxmlformats.org/officeDocument/2006/relationships/image" Target="../media/image90.png"/><Relationship Id="rId10" Type="http://schemas.openxmlformats.org/officeDocument/2006/relationships/image" Target="../media/image88.png"/><Relationship Id="rId4" Type="http://schemas.openxmlformats.org/officeDocument/2006/relationships/image" Target="../media/image142.png"/><Relationship Id="rId9" Type="http://schemas.openxmlformats.org/officeDocument/2006/relationships/image" Target="../media/image40.png"/><Relationship Id="rId14" Type="http://schemas.openxmlformats.org/officeDocument/2006/relationships/image" Target="../media/image93.png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92.png"/><Relationship Id="rId18" Type="http://schemas.openxmlformats.org/officeDocument/2006/relationships/image" Target="../media/image97.png"/><Relationship Id="rId3" Type="http://schemas.openxmlformats.org/officeDocument/2006/relationships/image" Target="../media/image110.png"/><Relationship Id="rId7" Type="http://schemas.openxmlformats.org/officeDocument/2006/relationships/image" Target="../media/image17.png"/><Relationship Id="rId12" Type="http://schemas.openxmlformats.org/officeDocument/2006/relationships/image" Target="../media/image91.png"/><Relationship Id="rId17" Type="http://schemas.openxmlformats.org/officeDocument/2006/relationships/image" Target="../media/image96.png"/><Relationship Id="rId2" Type="http://schemas.openxmlformats.org/officeDocument/2006/relationships/notesSlide" Target="../notesSlides/notesSlide76.xml"/><Relationship Id="rId16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1.png"/><Relationship Id="rId11" Type="http://schemas.openxmlformats.org/officeDocument/2006/relationships/image" Target="../media/image89.png"/><Relationship Id="rId5" Type="http://schemas.openxmlformats.org/officeDocument/2006/relationships/image" Target="../media/image130.png"/><Relationship Id="rId15" Type="http://schemas.openxmlformats.org/officeDocument/2006/relationships/image" Target="../media/image90.png"/><Relationship Id="rId10" Type="http://schemas.openxmlformats.org/officeDocument/2006/relationships/image" Target="../media/image88.png"/><Relationship Id="rId4" Type="http://schemas.openxmlformats.org/officeDocument/2006/relationships/image" Target="../media/image142.png"/><Relationship Id="rId9" Type="http://schemas.openxmlformats.org/officeDocument/2006/relationships/image" Target="../media/image40.png"/><Relationship Id="rId14" Type="http://schemas.openxmlformats.org/officeDocument/2006/relationships/image" Target="../media/image9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15.png"/><Relationship Id="rId12" Type="http://schemas.openxmlformats.org/officeDocument/2006/relationships/image" Target="../media/image9.png"/><Relationship Id="rId17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0.png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5" Type="http://schemas.openxmlformats.org/officeDocument/2006/relationships/image" Target="../media/image7.png"/><Relationship Id="rId10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openxmlformats.org/officeDocument/2006/relationships/image" Target="../media/image110.png"/><Relationship Id="rId1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4.png"/><Relationship Id="rId7" Type="http://schemas.openxmlformats.org/officeDocument/2006/relationships/image" Target="../media/image1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0.png"/><Relationship Id="rId11" Type="http://schemas.openxmlformats.org/officeDocument/2006/relationships/image" Target="../media/image9.png"/><Relationship Id="rId15" Type="http://schemas.openxmlformats.org/officeDocument/2006/relationships/image" Target="../media/image5.png"/><Relationship Id="rId10" Type="http://schemas.openxmlformats.org/officeDocument/2006/relationships/image" Target="../media/image8.png"/><Relationship Id="rId9" Type="http://schemas.openxmlformats.org/officeDocument/2006/relationships/image" Target="../media/image110.png"/><Relationship Id="rId1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DC05F3E-9E57-49A8-863B-BEBB25AAAE31}"/>
              </a:ext>
            </a:extLst>
          </p:cNvPr>
          <p:cNvSpPr/>
          <p:nvPr/>
        </p:nvSpPr>
        <p:spPr>
          <a:xfrm>
            <a:off x="0" y="4344683"/>
            <a:ext cx="9144000" cy="7753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k-MK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9DD6B75-5E8A-418C-944D-A59F4AB206AE}"/>
              </a:ext>
            </a:extLst>
          </p:cNvPr>
          <p:cNvCxnSpPr/>
          <p:nvPr/>
        </p:nvCxnSpPr>
        <p:spPr>
          <a:xfrm>
            <a:off x="643467" y="2154699"/>
            <a:ext cx="7857066" cy="0"/>
          </a:xfrm>
          <a:prstGeom prst="line">
            <a:avLst/>
          </a:prstGeom>
          <a:ln w="12700">
            <a:gradFill flip="none" rotWithShape="1">
              <a:gsLst>
                <a:gs pos="0">
                  <a:schemeClr val="bg1"/>
                </a:gs>
                <a:gs pos="15000">
                  <a:schemeClr val="tx1">
                    <a:lumMod val="75000"/>
                    <a:lumOff val="25000"/>
                  </a:schemeClr>
                </a:gs>
                <a:gs pos="85000">
                  <a:schemeClr val="tx1">
                    <a:lumMod val="75000"/>
                    <a:lumOff val="25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8AA8FFBD-8F59-45E4-A951-3BDF390EFE28}"/>
              </a:ext>
            </a:extLst>
          </p:cNvPr>
          <p:cNvSpPr/>
          <p:nvPr/>
        </p:nvSpPr>
        <p:spPr>
          <a:xfrm>
            <a:off x="2349344" y="1383414"/>
            <a:ext cx="444531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spc="300" dirty="0">
                <a:latin typeface="Bold sand ms"/>
                <a:cs typeface="Mongolian Baiti" panose="03000500000000000000" pitchFamily="66" charset="0"/>
              </a:rPr>
              <a:t>SOA Exam FM</a:t>
            </a:r>
            <a:endParaRPr lang="mk-MK" sz="4400" b="1" spc="300" dirty="0">
              <a:latin typeface="Bold sand ms"/>
              <a:cs typeface="Mongolian Baiti" panose="03000500000000000000" pitchFamily="66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A4C1F0D-0DDC-4F66-A892-952589DE9CD9}"/>
              </a:ext>
            </a:extLst>
          </p:cNvPr>
          <p:cNvSpPr/>
          <p:nvPr/>
        </p:nvSpPr>
        <p:spPr>
          <a:xfrm>
            <a:off x="643469" y="2161529"/>
            <a:ext cx="78570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Bold sand ms"/>
                <a:cs typeface="Calibri Light" panose="020F0302020204030204" pitchFamily="34" charset="0"/>
              </a:rPr>
              <a:t>Module 3 – Section 2</a:t>
            </a:r>
            <a:endParaRPr lang="mk-MK" sz="2800" dirty="0">
              <a:latin typeface="Bold sand ms"/>
              <a:cs typeface="Calibri Light" panose="020F0302020204030204" pitchFamily="34" charset="0"/>
            </a:endParaRPr>
          </a:p>
          <a:p>
            <a:pPr algn="ctr"/>
            <a:endParaRPr lang="mk-MK" sz="2800" dirty="0">
              <a:latin typeface="Bold sand ms"/>
              <a:cs typeface="Calibri Light" panose="020F0302020204030204" pitchFamily="34" charset="0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97156F5-7FA1-4E55-B8F7-3EF8D2C43323}"/>
              </a:ext>
            </a:extLst>
          </p:cNvPr>
          <p:cNvCxnSpPr/>
          <p:nvPr/>
        </p:nvCxnSpPr>
        <p:spPr>
          <a:xfrm>
            <a:off x="643467" y="2684749"/>
            <a:ext cx="7857066" cy="0"/>
          </a:xfrm>
          <a:prstGeom prst="line">
            <a:avLst/>
          </a:prstGeom>
          <a:ln w="12700">
            <a:gradFill flip="none" rotWithShape="1">
              <a:gsLst>
                <a:gs pos="0">
                  <a:schemeClr val="bg1"/>
                </a:gs>
                <a:gs pos="15000">
                  <a:schemeClr val="tx1">
                    <a:lumMod val="75000"/>
                    <a:lumOff val="25000"/>
                  </a:schemeClr>
                </a:gs>
                <a:gs pos="85000">
                  <a:schemeClr val="tx1">
                    <a:lumMod val="75000"/>
                    <a:lumOff val="25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FB7C72F6-BD2D-423F-BC67-66618F619D7B}"/>
              </a:ext>
            </a:extLst>
          </p:cNvPr>
          <p:cNvSpPr/>
          <p:nvPr/>
        </p:nvSpPr>
        <p:spPr>
          <a:xfrm>
            <a:off x="0" y="4425860"/>
            <a:ext cx="9144000" cy="643533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k-MK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04938B3-7A68-4666-A8FA-CA571DB57FCC}"/>
              </a:ext>
            </a:extLst>
          </p:cNvPr>
          <p:cNvSpPr/>
          <p:nvPr/>
        </p:nvSpPr>
        <p:spPr>
          <a:xfrm>
            <a:off x="0" y="4409192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Bold sand ms"/>
                <a:cs typeface="Mongolian Baiti" panose="03000500000000000000" pitchFamily="66" charset="0"/>
              </a:rPr>
              <a:t>Basic Loan Facts</a:t>
            </a:r>
            <a:endParaRPr lang="mk-MK" sz="3600" dirty="0">
              <a:solidFill>
                <a:schemeClr val="bg1"/>
              </a:solidFill>
              <a:latin typeface="Bold sand ms"/>
              <a:cs typeface="Mongolian Baiti" panose="030005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06950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/>
          <p:cNvSpPr txBox="1">
            <a:spLocks/>
          </p:cNvSpPr>
          <p:nvPr/>
        </p:nvSpPr>
        <p:spPr>
          <a:xfrm>
            <a:off x="457200" y="1494000"/>
            <a:ext cx="80010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57150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sz="2000" dirty="0">
              <a:solidFill>
                <a:schemeClr val="tx1"/>
              </a:solidFill>
              <a:latin typeface="Bold sand ms"/>
            </a:endParaRPr>
          </a:p>
        </p:txBody>
      </p:sp>
      <p:cxnSp>
        <p:nvCxnSpPr>
          <p:cNvPr id="5" name="Straight Arrow Connector 4"/>
          <p:cNvCxnSpPr>
            <a:cxnSpLocks/>
          </p:cNvCxnSpPr>
          <p:nvPr/>
        </p:nvCxnSpPr>
        <p:spPr>
          <a:xfrm flipV="1">
            <a:off x="1460020" y="2953423"/>
            <a:ext cx="6189098" cy="1837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cxnSpLocks/>
          </p:cNvCxnSpPr>
          <p:nvPr/>
        </p:nvCxnSpPr>
        <p:spPr>
          <a:xfrm>
            <a:off x="2590800" y="2819400"/>
            <a:ext cx="0" cy="33607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cxnSpLocks/>
          </p:cNvCxnSpPr>
          <p:nvPr/>
        </p:nvCxnSpPr>
        <p:spPr>
          <a:xfrm>
            <a:off x="3352800" y="2819400"/>
            <a:ext cx="0" cy="33607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cxnSpLocks/>
          </p:cNvCxnSpPr>
          <p:nvPr/>
        </p:nvCxnSpPr>
        <p:spPr>
          <a:xfrm>
            <a:off x="4724400" y="2819400"/>
            <a:ext cx="0" cy="33607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cxnSpLocks/>
          </p:cNvCxnSpPr>
          <p:nvPr/>
        </p:nvCxnSpPr>
        <p:spPr>
          <a:xfrm>
            <a:off x="1828800" y="2819400"/>
            <a:ext cx="0" cy="33607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cxnSpLocks/>
          </p:cNvCxnSpPr>
          <p:nvPr/>
        </p:nvCxnSpPr>
        <p:spPr>
          <a:xfrm>
            <a:off x="4712180" y="3215640"/>
            <a:ext cx="12220" cy="365760"/>
          </a:xfrm>
          <a:prstGeom prst="line">
            <a:avLst/>
          </a:prstGeom>
          <a:ln w="25400">
            <a:solidFill>
              <a:schemeClr val="accent1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601378" y="3657600"/>
                <a:ext cx="34471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1378" y="3657600"/>
                <a:ext cx="344710" cy="307777"/>
              </a:xfrm>
              <a:prstGeom prst="rect">
                <a:avLst/>
              </a:prstGeom>
              <a:blipFill rotWithShape="0">
                <a:blip r:embed="rId7"/>
                <a:stretch>
                  <a:fillRect l="-17857" r="-8929" b="-1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876800" y="3657600"/>
                <a:ext cx="3753271" cy="3215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0" smtClean="0">
                          <a:latin typeface="Cambria Math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balance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just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a:rPr lang="en-US" sz="2000" b="1" i="0" smtClean="0">
                          <a:latin typeface="Cambria Math" charset="0"/>
                        </a:rPr>
                        <m:t>𝐚𝐟𝐭𝐞𝐫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𝑘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charset="0"/>
                            </a:rPr>
                            <m:t>th</m:t>
                          </m:r>
                        </m:sup>
                      </m:sSup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payment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00" y="3657600"/>
                <a:ext cx="3753271" cy="321563"/>
              </a:xfrm>
              <a:prstGeom prst="rect">
                <a:avLst/>
              </a:prstGeom>
              <a:blipFill rotWithShape="0">
                <a:blip r:embed="rId8"/>
                <a:stretch>
                  <a:fillRect t="-132075" r="-1136" b="-169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Connector 21"/>
          <p:cNvCxnSpPr>
            <a:cxnSpLocks/>
          </p:cNvCxnSpPr>
          <p:nvPr/>
        </p:nvCxnSpPr>
        <p:spPr>
          <a:xfrm>
            <a:off x="1828800" y="3215640"/>
            <a:ext cx="12220" cy="365760"/>
          </a:xfrm>
          <a:prstGeom prst="line">
            <a:avLst/>
          </a:prstGeom>
          <a:ln w="25400">
            <a:solidFill>
              <a:schemeClr val="accent1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752600" y="3657600"/>
                <a:ext cx="19922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charset="0"/>
                        </a:rPr>
                        <m:t>𝐿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3657600"/>
                <a:ext cx="199222" cy="307777"/>
              </a:xfrm>
              <a:prstGeom prst="rect">
                <a:avLst/>
              </a:prstGeom>
              <a:blipFill rotWithShape="0">
                <a:blip r:embed="rId9"/>
                <a:stretch>
                  <a:fillRect l="-31250" r="-28125" b="-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905000" y="3657600"/>
                <a:ext cx="169507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0" smtClean="0">
                          <a:latin typeface="Cambria Math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loan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amount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3657600"/>
                <a:ext cx="1695079" cy="307777"/>
              </a:xfrm>
              <a:prstGeom prst="rect">
                <a:avLst/>
              </a:prstGeom>
              <a:blipFill rotWithShape="0">
                <a:blip r:embed="rId6"/>
                <a:stretch>
                  <a:fillRect l="-1439" t="-146000" r="-2518" b="-18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itle 1"/>
          <p:cNvSpPr txBox="1">
            <a:spLocks/>
          </p:cNvSpPr>
          <p:nvPr/>
        </p:nvSpPr>
        <p:spPr>
          <a:xfrm>
            <a:off x="228600" y="228600"/>
            <a:ext cx="8686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r>
              <a:rPr lang="en-US" b="1" dirty="0">
                <a:latin typeface="Bold sand ms"/>
              </a:rPr>
              <a:t>Determining Loan Balances</a:t>
            </a:r>
          </a:p>
        </p:txBody>
      </p:sp>
      <p:cxnSp>
        <p:nvCxnSpPr>
          <p:cNvPr id="21" name="Straight Connector 20"/>
          <p:cNvCxnSpPr>
            <a:cxnSpLocks/>
          </p:cNvCxnSpPr>
          <p:nvPr/>
        </p:nvCxnSpPr>
        <p:spPr>
          <a:xfrm>
            <a:off x="5486400" y="2819400"/>
            <a:ext cx="0" cy="33607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cxnSpLocks/>
          </p:cNvCxnSpPr>
          <p:nvPr/>
        </p:nvCxnSpPr>
        <p:spPr>
          <a:xfrm>
            <a:off x="7086600" y="2819400"/>
            <a:ext cx="0" cy="33607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1676400" y="4416623"/>
                <a:ext cx="178574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0" smtClean="0">
                          <a:latin typeface="Cambria Math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Retrospective</m:t>
                      </m:r>
                      <m:r>
                        <a:rPr lang="en-US" sz="2000" b="0" i="0" smtClean="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4416623"/>
                <a:ext cx="1785745" cy="307777"/>
              </a:xfrm>
              <a:prstGeom prst="rect">
                <a:avLst/>
              </a:prstGeom>
              <a:blipFill rotWithShape="0">
                <a:blip r:embed="rId10"/>
                <a:stretch>
                  <a:fillRect l="-4778" t="-4000" r="-4778" b="-3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3505200" y="4416623"/>
                <a:ext cx="381559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charset="0"/>
                            </a:rPr>
                            <m:t>𝑘</m:t>
                          </m:r>
                        </m:sub>
                      </m:sSub>
                      <m:r>
                        <a:rPr lang="en-US" sz="2000" b="0" i="1" smtClean="0">
                          <a:latin typeface="Cambria Math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charset="0"/>
                        </a:rPr>
                        <m:t>𝐴𝑉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𝐿</m:t>
                          </m:r>
                        </m:e>
                      </m:d>
                      <m:r>
                        <a:rPr lang="en-US" sz="2000" b="0" i="1" smtClean="0">
                          <a:latin typeface="Cambria Math" charset="0"/>
                        </a:rPr>
                        <m:t>−</m:t>
                      </m:r>
                      <m:r>
                        <a:rPr lang="en-US" sz="2000" b="0" i="1" smtClean="0">
                          <a:latin typeface="Cambria Math" charset="0"/>
                        </a:rPr>
                        <m:t>𝐴𝑉</m:t>
                      </m:r>
                      <m:r>
                        <a:rPr lang="en-US" sz="2000" b="0" i="1" smtClean="0">
                          <a:latin typeface="Cambria Math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Past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Payments</m:t>
                      </m:r>
                      <m:r>
                        <a:rPr lang="en-US" sz="2000" b="0" i="0" smtClean="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200" y="4416623"/>
                <a:ext cx="3815596" cy="307777"/>
              </a:xfrm>
              <a:prstGeom prst="rect">
                <a:avLst/>
              </a:prstGeom>
              <a:blipFill rotWithShape="0">
                <a:blip r:embed="rId11"/>
                <a:stretch>
                  <a:fillRect l="-958" t="-146000" r="-1917" b="-18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3429000" y="5020709"/>
                <a:ext cx="4168705" cy="3132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charset="0"/>
                            </a:rPr>
                            <m:t>𝑘</m:t>
                          </m:r>
                        </m:sub>
                      </m:sSub>
                      <m:r>
                        <a:rPr lang="en-US" sz="2000" b="0" i="1" smtClean="0">
                          <a:latin typeface="Cambria Math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charset="0"/>
                        </a:rPr>
                        <m:t>𝐿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(1+</m:t>
                          </m:r>
                          <m:r>
                            <a:rPr lang="en-US" sz="2000" b="0" i="1" smtClean="0">
                              <a:latin typeface="Cambria Math" charset="0"/>
                            </a:rPr>
                            <m:t>𝑖</m:t>
                          </m:r>
                          <m:r>
                            <a:rPr lang="en-US" sz="2000" b="0" i="1" smtClean="0">
                              <a:latin typeface="Cambria Math" charset="0"/>
                            </a:rPr>
                            <m:t>)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charset="0"/>
                            </a:rPr>
                            <m:t>𝑘</m:t>
                          </m:r>
                        </m:sup>
                      </m:sSup>
                      <m:r>
                        <a:rPr lang="en-US" sz="2000" b="0" i="1" smtClean="0">
                          <a:latin typeface="Cambria Math" charset="0"/>
                        </a:rPr>
                        <m:t>−</m:t>
                      </m:r>
                      <m:r>
                        <a:rPr lang="en-US" sz="2000" b="0" i="1" smtClean="0">
                          <a:latin typeface="Cambria Math" charset="0"/>
                        </a:rPr>
                        <m:t>𝐴𝑉</m:t>
                      </m:r>
                      <m:r>
                        <a:rPr lang="en-US" sz="2000" b="0" i="1" smtClean="0">
                          <a:latin typeface="Cambria Math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Past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Payments</m:t>
                      </m:r>
                      <m:r>
                        <a:rPr lang="en-US" sz="2000" b="0" i="0" smtClean="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5020709"/>
                <a:ext cx="4168705" cy="313291"/>
              </a:xfrm>
              <a:prstGeom prst="rect">
                <a:avLst/>
              </a:prstGeom>
              <a:blipFill rotWithShape="0">
                <a:blip r:embed="rId12"/>
                <a:stretch>
                  <a:fillRect t="-141176" r="-146" b="-176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5212080" y="2286000"/>
                <a:ext cx="579120" cy="369332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2080" y="2286000"/>
                <a:ext cx="579120" cy="369332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6815328" y="2286000"/>
                <a:ext cx="576072" cy="369332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5328" y="2286000"/>
                <a:ext cx="576072" cy="369332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6096000" y="2286000"/>
                <a:ext cx="3810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⋯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2286000"/>
                <a:ext cx="381000" cy="400110"/>
              </a:xfrm>
              <a:prstGeom prst="rect">
                <a:avLst/>
              </a:prstGeom>
              <a:blipFill rotWithShape="0">
                <a:blip r:embed="rId15"/>
                <a:stretch>
                  <a:fillRect t="-98485" r="-28571" b="-1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1676400" y="5638800"/>
                <a:ext cx="156132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0" smtClean="0">
                          <a:latin typeface="Cambria Math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Prospective</m:t>
                      </m:r>
                      <m:r>
                        <a:rPr lang="en-US" sz="2000" b="0" i="0" smtClean="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5638800"/>
                <a:ext cx="1561325" cy="307777"/>
              </a:xfrm>
              <a:prstGeom prst="rect">
                <a:avLst/>
              </a:prstGeom>
              <a:blipFill rotWithShape="0">
                <a:blip r:embed="rId16"/>
                <a:stretch>
                  <a:fillRect l="-5469" t="-2000" r="-5469" b="-3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3429000" y="5635823"/>
                <a:ext cx="363400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charset="0"/>
                            </a:rPr>
                            <m:t>𝑘</m:t>
                          </m:r>
                        </m:sub>
                      </m:sSub>
                      <m:r>
                        <a:rPr lang="en-US" sz="2000" b="0" i="1" smtClean="0">
                          <a:latin typeface="Cambria Math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charset="0"/>
                        </a:rPr>
                        <m:t>𝑃𝑉</m:t>
                      </m:r>
                      <m:r>
                        <a:rPr lang="en-US" sz="2000" b="0" i="1" smtClean="0">
                          <a:latin typeface="Cambria Math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Remaining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Payments</m:t>
                      </m:r>
                      <m:r>
                        <a:rPr lang="en-US" sz="2000" b="0" i="0" smtClean="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5635823"/>
                <a:ext cx="3634007" cy="307777"/>
              </a:xfrm>
              <a:prstGeom prst="rect">
                <a:avLst/>
              </a:prstGeom>
              <a:blipFill rotWithShape="0">
                <a:blip r:embed="rId17"/>
                <a:stretch>
                  <a:fillRect t="-146000" r="-503" b="-18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72515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/>
          <p:cNvSpPr txBox="1">
            <a:spLocks/>
          </p:cNvSpPr>
          <p:nvPr/>
        </p:nvSpPr>
        <p:spPr>
          <a:xfrm>
            <a:off x="457200" y="1494000"/>
            <a:ext cx="80010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57150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sz="2000" dirty="0">
              <a:solidFill>
                <a:schemeClr val="tx1"/>
              </a:solidFill>
              <a:latin typeface="Bold sand ms"/>
            </a:endParaRPr>
          </a:p>
        </p:txBody>
      </p:sp>
      <p:cxnSp>
        <p:nvCxnSpPr>
          <p:cNvPr id="5" name="Straight Arrow Connector 4"/>
          <p:cNvCxnSpPr>
            <a:cxnSpLocks/>
          </p:cNvCxnSpPr>
          <p:nvPr/>
        </p:nvCxnSpPr>
        <p:spPr>
          <a:xfrm flipV="1">
            <a:off x="1460020" y="2953423"/>
            <a:ext cx="6189098" cy="1837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319528" y="2286000"/>
                <a:ext cx="576072" cy="369332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9528" y="2286000"/>
                <a:ext cx="576072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/>
          <p:cNvCxnSpPr>
            <a:cxnSpLocks/>
          </p:cNvCxnSpPr>
          <p:nvPr/>
        </p:nvCxnSpPr>
        <p:spPr>
          <a:xfrm>
            <a:off x="2590800" y="2819400"/>
            <a:ext cx="0" cy="33607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cxnSpLocks/>
          </p:cNvCxnSpPr>
          <p:nvPr/>
        </p:nvCxnSpPr>
        <p:spPr>
          <a:xfrm>
            <a:off x="3352800" y="2819400"/>
            <a:ext cx="0" cy="33607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cxnSpLocks/>
          </p:cNvCxnSpPr>
          <p:nvPr/>
        </p:nvCxnSpPr>
        <p:spPr>
          <a:xfrm>
            <a:off x="4724400" y="2819400"/>
            <a:ext cx="0" cy="33607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849624" y="2286000"/>
                <a:ext cx="3810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⋯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9624" y="2286000"/>
                <a:ext cx="381000" cy="400110"/>
              </a:xfrm>
              <a:prstGeom prst="rect">
                <a:avLst/>
              </a:prstGeom>
              <a:blipFill rotWithShape="0">
                <a:blip r:embed="rId4"/>
                <a:stretch>
                  <a:fillRect t="-98485" r="-30645" b="-1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081528" y="2286000"/>
                <a:ext cx="576072" cy="369332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1528" y="2286000"/>
                <a:ext cx="576072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/>
          <p:cNvCxnSpPr>
            <a:cxnSpLocks/>
          </p:cNvCxnSpPr>
          <p:nvPr/>
        </p:nvCxnSpPr>
        <p:spPr>
          <a:xfrm>
            <a:off x="1828800" y="2819400"/>
            <a:ext cx="0" cy="33607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cxnSpLocks/>
          </p:cNvCxnSpPr>
          <p:nvPr/>
        </p:nvCxnSpPr>
        <p:spPr>
          <a:xfrm>
            <a:off x="4712180" y="3215640"/>
            <a:ext cx="12220" cy="365760"/>
          </a:xfrm>
          <a:prstGeom prst="line">
            <a:avLst/>
          </a:prstGeom>
          <a:ln w="25400">
            <a:solidFill>
              <a:schemeClr val="accent1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601378" y="3657600"/>
                <a:ext cx="34471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1378" y="3657600"/>
                <a:ext cx="344710" cy="307777"/>
              </a:xfrm>
              <a:prstGeom prst="rect">
                <a:avLst/>
              </a:prstGeom>
              <a:blipFill rotWithShape="0">
                <a:blip r:embed="rId7"/>
                <a:stretch>
                  <a:fillRect l="-17857" r="-8929" b="-1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876800" y="3657600"/>
                <a:ext cx="3753271" cy="3215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0" smtClean="0">
                          <a:latin typeface="Cambria Math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balance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just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a:rPr lang="en-US" sz="2000" b="1" i="0" smtClean="0">
                          <a:latin typeface="Cambria Math" charset="0"/>
                        </a:rPr>
                        <m:t>𝐚𝐟𝐭𝐞𝐫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𝑘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charset="0"/>
                            </a:rPr>
                            <m:t>th</m:t>
                          </m:r>
                        </m:sup>
                      </m:sSup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payment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00" y="3657600"/>
                <a:ext cx="3753271" cy="321563"/>
              </a:xfrm>
              <a:prstGeom prst="rect">
                <a:avLst/>
              </a:prstGeom>
              <a:blipFill rotWithShape="0">
                <a:blip r:embed="rId8"/>
                <a:stretch>
                  <a:fillRect t="-132075" r="-1136" b="-169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Connector 21"/>
          <p:cNvCxnSpPr>
            <a:cxnSpLocks/>
          </p:cNvCxnSpPr>
          <p:nvPr/>
        </p:nvCxnSpPr>
        <p:spPr>
          <a:xfrm>
            <a:off x="1828800" y="3215640"/>
            <a:ext cx="12220" cy="365760"/>
          </a:xfrm>
          <a:prstGeom prst="line">
            <a:avLst/>
          </a:prstGeom>
          <a:ln w="25400">
            <a:solidFill>
              <a:schemeClr val="accent1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752600" y="3657600"/>
                <a:ext cx="19922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charset="0"/>
                        </a:rPr>
                        <m:t>𝐿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3657600"/>
                <a:ext cx="199222" cy="307777"/>
              </a:xfrm>
              <a:prstGeom prst="rect">
                <a:avLst/>
              </a:prstGeom>
              <a:blipFill rotWithShape="0">
                <a:blip r:embed="rId9"/>
                <a:stretch>
                  <a:fillRect l="-31250" r="-28125" b="-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905000" y="3657600"/>
                <a:ext cx="169507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0" smtClean="0">
                          <a:latin typeface="Cambria Math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loan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amount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3657600"/>
                <a:ext cx="1695079" cy="307777"/>
              </a:xfrm>
              <a:prstGeom prst="rect">
                <a:avLst/>
              </a:prstGeom>
              <a:blipFill rotWithShape="0">
                <a:blip r:embed="rId6"/>
                <a:stretch>
                  <a:fillRect l="-1439" t="-146000" r="-2518" b="-18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itle 1"/>
          <p:cNvSpPr txBox="1">
            <a:spLocks/>
          </p:cNvSpPr>
          <p:nvPr/>
        </p:nvSpPr>
        <p:spPr>
          <a:xfrm>
            <a:off x="228600" y="228600"/>
            <a:ext cx="8686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r>
              <a:rPr lang="en-US" b="1" dirty="0">
                <a:latin typeface="Bold sand ms"/>
              </a:rPr>
              <a:t>Determining Loan Balances</a:t>
            </a:r>
          </a:p>
        </p:txBody>
      </p:sp>
      <p:cxnSp>
        <p:nvCxnSpPr>
          <p:cNvPr id="21" name="Straight Connector 20"/>
          <p:cNvCxnSpPr>
            <a:cxnSpLocks/>
          </p:cNvCxnSpPr>
          <p:nvPr/>
        </p:nvCxnSpPr>
        <p:spPr>
          <a:xfrm>
            <a:off x="5486400" y="2819400"/>
            <a:ext cx="0" cy="33607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cxnSpLocks/>
          </p:cNvCxnSpPr>
          <p:nvPr/>
        </p:nvCxnSpPr>
        <p:spPr>
          <a:xfrm>
            <a:off x="7086600" y="2819400"/>
            <a:ext cx="0" cy="33607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419600" y="2286000"/>
                <a:ext cx="576072" cy="369332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2286000"/>
                <a:ext cx="576072" cy="36933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1676400" y="4416623"/>
                <a:ext cx="178574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0" smtClean="0">
                          <a:latin typeface="Cambria Math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Retrospective</m:t>
                      </m:r>
                      <m:r>
                        <a:rPr lang="en-US" sz="2000" b="0" i="0" smtClean="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4416623"/>
                <a:ext cx="1785745" cy="307777"/>
              </a:xfrm>
              <a:prstGeom prst="rect">
                <a:avLst/>
              </a:prstGeom>
              <a:blipFill rotWithShape="0">
                <a:blip r:embed="rId11"/>
                <a:stretch>
                  <a:fillRect l="-4778" t="-4000" r="-4778" b="-3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3505200" y="4416623"/>
                <a:ext cx="381559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charset="0"/>
                            </a:rPr>
                            <m:t>𝑘</m:t>
                          </m:r>
                        </m:sub>
                      </m:sSub>
                      <m:r>
                        <a:rPr lang="en-US" sz="2000" b="0" i="1" smtClean="0">
                          <a:latin typeface="Cambria Math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charset="0"/>
                        </a:rPr>
                        <m:t>𝐴𝑉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𝐿</m:t>
                          </m:r>
                        </m:e>
                      </m:d>
                      <m:r>
                        <a:rPr lang="en-US" sz="2000" b="0" i="1" smtClean="0">
                          <a:latin typeface="Cambria Math" charset="0"/>
                        </a:rPr>
                        <m:t>−</m:t>
                      </m:r>
                      <m:r>
                        <a:rPr lang="en-US" sz="2000" b="0" i="1" smtClean="0">
                          <a:latin typeface="Cambria Math" charset="0"/>
                        </a:rPr>
                        <m:t>𝐴𝑉</m:t>
                      </m:r>
                      <m:r>
                        <a:rPr lang="en-US" sz="2000" b="0" i="1" smtClean="0">
                          <a:latin typeface="Cambria Math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Past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Payments</m:t>
                      </m:r>
                      <m:r>
                        <a:rPr lang="en-US" sz="2000" b="0" i="0" smtClean="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200" y="4416623"/>
                <a:ext cx="3815596" cy="307777"/>
              </a:xfrm>
              <a:prstGeom prst="rect">
                <a:avLst/>
              </a:prstGeom>
              <a:blipFill rotWithShape="0">
                <a:blip r:embed="rId12"/>
                <a:stretch>
                  <a:fillRect l="-958" t="-146000" r="-1917" b="-18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3429000" y="5020709"/>
                <a:ext cx="4168705" cy="3132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charset="0"/>
                            </a:rPr>
                            <m:t>𝑘</m:t>
                          </m:r>
                        </m:sub>
                      </m:sSub>
                      <m:r>
                        <a:rPr lang="en-US" sz="2000" b="0" i="1" smtClean="0">
                          <a:latin typeface="Cambria Math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charset="0"/>
                        </a:rPr>
                        <m:t>𝐿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(1+</m:t>
                          </m:r>
                          <m:r>
                            <a:rPr lang="en-US" sz="2000" b="0" i="1" smtClean="0">
                              <a:latin typeface="Cambria Math" charset="0"/>
                            </a:rPr>
                            <m:t>𝑖</m:t>
                          </m:r>
                          <m:r>
                            <a:rPr lang="en-US" sz="2000" b="0" i="1" smtClean="0">
                              <a:latin typeface="Cambria Math" charset="0"/>
                            </a:rPr>
                            <m:t>)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charset="0"/>
                            </a:rPr>
                            <m:t>𝑘</m:t>
                          </m:r>
                        </m:sup>
                      </m:sSup>
                      <m:r>
                        <a:rPr lang="en-US" sz="2000" b="0" i="1" smtClean="0">
                          <a:latin typeface="Cambria Math" charset="0"/>
                        </a:rPr>
                        <m:t>−</m:t>
                      </m:r>
                      <m:r>
                        <a:rPr lang="en-US" sz="2000" b="0" i="1" smtClean="0">
                          <a:latin typeface="Cambria Math" charset="0"/>
                        </a:rPr>
                        <m:t>𝐴𝑉</m:t>
                      </m:r>
                      <m:r>
                        <a:rPr lang="en-US" sz="2000" b="0" i="1" smtClean="0">
                          <a:latin typeface="Cambria Math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Past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Payments</m:t>
                      </m:r>
                      <m:r>
                        <a:rPr lang="en-US" sz="2000" b="0" i="0" smtClean="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5020709"/>
                <a:ext cx="4168705" cy="313291"/>
              </a:xfrm>
              <a:prstGeom prst="rect">
                <a:avLst/>
              </a:prstGeom>
              <a:blipFill rotWithShape="0">
                <a:blip r:embed="rId13"/>
                <a:stretch>
                  <a:fillRect t="-141176" r="-146" b="-176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5212080" y="2286000"/>
                <a:ext cx="579120" cy="369332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2080" y="2286000"/>
                <a:ext cx="579120" cy="369332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6815328" y="2286000"/>
                <a:ext cx="576072" cy="369332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5328" y="2286000"/>
                <a:ext cx="576072" cy="369332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6096000" y="2286000"/>
                <a:ext cx="3810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⋯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2286000"/>
                <a:ext cx="381000" cy="400110"/>
              </a:xfrm>
              <a:prstGeom prst="rect">
                <a:avLst/>
              </a:prstGeom>
              <a:blipFill rotWithShape="0">
                <a:blip r:embed="rId16"/>
                <a:stretch>
                  <a:fillRect t="-98485" r="-28571" b="-1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1676400" y="5638800"/>
                <a:ext cx="156132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0" smtClean="0">
                          <a:latin typeface="Cambria Math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Prospective</m:t>
                      </m:r>
                      <m:r>
                        <a:rPr lang="en-US" sz="2000" b="0" i="0" smtClean="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5638800"/>
                <a:ext cx="1561325" cy="307777"/>
              </a:xfrm>
              <a:prstGeom prst="rect">
                <a:avLst/>
              </a:prstGeom>
              <a:blipFill rotWithShape="0">
                <a:blip r:embed="rId17"/>
                <a:stretch>
                  <a:fillRect l="-5469" t="-2000" r="-5469" b="-3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3429000" y="5635823"/>
                <a:ext cx="363400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charset="0"/>
                            </a:rPr>
                            <m:t>𝑘</m:t>
                          </m:r>
                        </m:sub>
                      </m:sSub>
                      <m:r>
                        <a:rPr lang="en-US" sz="2000" b="0" i="1" smtClean="0">
                          <a:latin typeface="Cambria Math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charset="0"/>
                        </a:rPr>
                        <m:t>𝑃𝑉</m:t>
                      </m:r>
                      <m:r>
                        <a:rPr lang="en-US" sz="2000" b="0" i="1" smtClean="0">
                          <a:latin typeface="Cambria Math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Remaining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Payments</m:t>
                      </m:r>
                      <m:r>
                        <a:rPr lang="en-US" sz="2000" b="0" i="0" smtClean="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5635823"/>
                <a:ext cx="3634007" cy="307777"/>
              </a:xfrm>
              <a:prstGeom prst="rect">
                <a:avLst/>
              </a:prstGeom>
              <a:blipFill rotWithShape="0">
                <a:blip r:embed="rId18"/>
                <a:stretch>
                  <a:fillRect t="-146000" r="-503" b="-18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64597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/>
          <p:cNvSpPr txBox="1">
            <a:spLocks/>
          </p:cNvSpPr>
          <p:nvPr/>
        </p:nvSpPr>
        <p:spPr>
          <a:xfrm>
            <a:off x="457200" y="1494000"/>
            <a:ext cx="80010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57150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sz="2000" dirty="0">
              <a:solidFill>
                <a:schemeClr val="tx1"/>
              </a:solidFill>
              <a:latin typeface="Bold sand ms"/>
            </a:endParaRPr>
          </a:p>
        </p:txBody>
      </p:sp>
      <p:cxnSp>
        <p:nvCxnSpPr>
          <p:cNvPr id="5" name="Straight Arrow Connector 4"/>
          <p:cNvCxnSpPr>
            <a:cxnSpLocks/>
          </p:cNvCxnSpPr>
          <p:nvPr/>
        </p:nvCxnSpPr>
        <p:spPr>
          <a:xfrm flipV="1">
            <a:off x="1460020" y="2953423"/>
            <a:ext cx="6189098" cy="1837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319528" y="2286000"/>
                <a:ext cx="576072" cy="369332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9528" y="2286000"/>
                <a:ext cx="576072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/>
          <p:cNvCxnSpPr>
            <a:cxnSpLocks/>
          </p:cNvCxnSpPr>
          <p:nvPr/>
        </p:nvCxnSpPr>
        <p:spPr>
          <a:xfrm>
            <a:off x="2590800" y="2819400"/>
            <a:ext cx="0" cy="33607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cxnSpLocks/>
          </p:cNvCxnSpPr>
          <p:nvPr/>
        </p:nvCxnSpPr>
        <p:spPr>
          <a:xfrm>
            <a:off x="3352800" y="2819400"/>
            <a:ext cx="0" cy="33607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cxnSpLocks/>
          </p:cNvCxnSpPr>
          <p:nvPr/>
        </p:nvCxnSpPr>
        <p:spPr>
          <a:xfrm>
            <a:off x="4724400" y="2819400"/>
            <a:ext cx="0" cy="33607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849624" y="2286000"/>
                <a:ext cx="3810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⋯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9624" y="2286000"/>
                <a:ext cx="381000" cy="400110"/>
              </a:xfrm>
              <a:prstGeom prst="rect">
                <a:avLst/>
              </a:prstGeom>
              <a:blipFill rotWithShape="0">
                <a:blip r:embed="rId4"/>
                <a:stretch>
                  <a:fillRect t="-98485" r="-30645" b="-1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081528" y="2286000"/>
                <a:ext cx="576072" cy="369332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1528" y="2286000"/>
                <a:ext cx="576072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/>
          <p:cNvCxnSpPr>
            <a:cxnSpLocks/>
          </p:cNvCxnSpPr>
          <p:nvPr/>
        </p:nvCxnSpPr>
        <p:spPr>
          <a:xfrm>
            <a:off x="1828800" y="2819400"/>
            <a:ext cx="0" cy="33607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cxnSpLocks/>
          </p:cNvCxnSpPr>
          <p:nvPr/>
        </p:nvCxnSpPr>
        <p:spPr>
          <a:xfrm>
            <a:off x="4712180" y="3215640"/>
            <a:ext cx="12220" cy="365760"/>
          </a:xfrm>
          <a:prstGeom prst="line">
            <a:avLst/>
          </a:prstGeom>
          <a:ln w="25400">
            <a:solidFill>
              <a:schemeClr val="accent1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601378" y="3657600"/>
                <a:ext cx="34471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1378" y="3657600"/>
                <a:ext cx="344710" cy="307777"/>
              </a:xfrm>
              <a:prstGeom prst="rect">
                <a:avLst/>
              </a:prstGeom>
              <a:blipFill rotWithShape="0">
                <a:blip r:embed="rId7"/>
                <a:stretch>
                  <a:fillRect l="-17857" r="-8929" b="-1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876800" y="3657600"/>
                <a:ext cx="3753271" cy="3215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0" smtClean="0">
                          <a:latin typeface="Cambria Math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balance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just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a:rPr lang="en-US" sz="2000" b="1" i="0" smtClean="0">
                          <a:latin typeface="Cambria Math" charset="0"/>
                        </a:rPr>
                        <m:t>𝐚𝐟𝐭𝐞𝐫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𝑘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charset="0"/>
                            </a:rPr>
                            <m:t>th</m:t>
                          </m:r>
                        </m:sup>
                      </m:sSup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payment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00" y="3657600"/>
                <a:ext cx="3753271" cy="321563"/>
              </a:xfrm>
              <a:prstGeom prst="rect">
                <a:avLst/>
              </a:prstGeom>
              <a:blipFill rotWithShape="0">
                <a:blip r:embed="rId8"/>
                <a:stretch>
                  <a:fillRect t="-132075" r="-1136" b="-169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Connector 21"/>
          <p:cNvCxnSpPr>
            <a:cxnSpLocks/>
          </p:cNvCxnSpPr>
          <p:nvPr/>
        </p:nvCxnSpPr>
        <p:spPr>
          <a:xfrm>
            <a:off x="1828800" y="3215640"/>
            <a:ext cx="12220" cy="365760"/>
          </a:xfrm>
          <a:prstGeom prst="line">
            <a:avLst/>
          </a:prstGeom>
          <a:ln w="25400">
            <a:solidFill>
              <a:schemeClr val="accent1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752600" y="3657600"/>
                <a:ext cx="19922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charset="0"/>
                        </a:rPr>
                        <m:t>𝐿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3657600"/>
                <a:ext cx="199222" cy="307777"/>
              </a:xfrm>
              <a:prstGeom prst="rect">
                <a:avLst/>
              </a:prstGeom>
              <a:blipFill rotWithShape="0">
                <a:blip r:embed="rId9"/>
                <a:stretch>
                  <a:fillRect l="-31250" r="-28125" b="-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905000" y="3657600"/>
                <a:ext cx="169507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0" smtClean="0">
                          <a:latin typeface="Cambria Math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loan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amount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3657600"/>
                <a:ext cx="1695079" cy="307777"/>
              </a:xfrm>
              <a:prstGeom prst="rect">
                <a:avLst/>
              </a:prstGeom>
              <a:blipFill rotWithShape="0">
                <a:blip r:embed="rId6"/>
                <a:stretch>
                  <a:fillRect l="-1439" t="-146000" r="-2518" b="-18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itle 1"/>
          <p:cNvSpPr txBox="1">
            <a:spLocks/>
          </p:cNvSpPr>
          <p:nvPr/>
        </p:nvSpPr>
        <p:spPr>
          <a:xfrm>
            <a:off x="228600" y="228600"/>
            <a:ext cx="8686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r>
              <a:rPr lang="en-US" b="1" dirty="0">
                <a:latin typeface="Bold sand ms"/>
              </a:rPr>
              <a:t>Determining Loan Balances</a:t>
            </a:r>
          </a:p>
        </p:txBody>
      </p:sp>
      <p:cxnSp>
        <p:nvCxnSpPr>
          <p:cNvPr id="21" name="Straight Connector 20"/>
          <p:cNvCxnSpPr>
            <a:cxnSpLocks/>
          </p:cNvCxnSpPr>
          <p:nvPr/>
        </p:nvCxnSpPr>
        <p:spPr>
          <a:xfrm>
            <a:off x="5486400" y="2819400"/>
            <a:ext cx="0" cy="33607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cxnSpLocks/>
          </p:cNvCxnSpPr>
          <p:nvPr/>
        </p:nvCxnSpPr>
        <p:spPr>
          <a:xfrm>
            <a:off x="7086600" y="2819400"/>
            <a:ext cx="0" cy="33607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419600" y="2286000"/>
                <a:ext cx="576072" cy="369332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2286000"/>
                <a:ext cx="576072" cy="36933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1676400" y="4416623"/>
                <a:ext cx="178574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0" smtClean="0">
                          <a:latin typeface="Cambria Math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Retrospective</m:t>
                      </m:r>
                      <m:r>
                        <a:rPr lang="en-US" sz="2000" b="0" i="0" smtClean="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4416623"/>
                <a:ext cx="1785745" cy="307777"/>
              </a:xfrm>
              <a:prstGeom prst="rect">
                <a:avLst/>
              </a:prstGeom>
              <a:blipFill rotWithShape="0">
                <a:blip r:embed="rId11"/>
                <a:stretch>
                  <a:fillRect l="-4778" t="-4000" r="-4778" b="-3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3505200" y="4416623"/>
                <a:ext cx="381559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charset="0"/>
                            </a:rPr>
                            <m:t>𝑘</m:t>
                          </m:r>
                        </m:sub>
                      </m:sSub>
                      <m:r>
                        <a:rPr lang="en-US" sz="2000" b="0" i="1" smtClean="0">
                          <a:latin typeface="Cambria Math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charset="0"/>
                        </a:rPr>
                        <m:t>𝐴𝑉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𝐿</m:t>
                          </m:r>
                        </m:e>
                      </m:d>
                      <m:r>
                        <a:rPr lang="en-US" sz="2000" b="0" i="1" smtClean="0">
                          <a:latin typeface="Cambria Math" charset="0"/>
                        </a:rPr>
                        <m:t>−</m:t>
                      </m:r>
                      <m:r>
                        <a:rPr lang="en-US" sz="2000" b="0" i="1" smtClean="0">
                          <a:latin typeface="Cambria Math" charset="0"/>
                        </a:rPr>
                        <m:t>𝐴𝑉</m:t>
                      </m:r>
                      <m:r>
                        <a:rPr lang="en-US" sz="2000" b="0" i="1" smtClean="0">
                          <a:latin typeface="Cambria Math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Past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Payments</m:t>
                      </m:r>
                      <m:r>
                        <a:rPr lang="en-US" sz="2000" b="0" i="0" smtClean="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200" y="4416623"/>
                <a:ext cx="3815596" cy="307777"/>
              </a:xfrm>
              <a:prstGeom prst="rect">
                <a:avLst/>
              </a:prstGeom>
              <a:blipFill rotWithShape="0">
                <a:blip r:embed="rId12"/>
                <a:stretch>
                  <a:fillRect l="-958" t="-146000" r="-1917" b="-18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3429000" y="5020709"/>
                <a:ext cx="4168705" cy="3132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charset="0"/>
                            </a:rPr>
                            <m:t>𝑘</m:t>
                          </m:r>
                        </m:sub>
                      </m:sSub>
                      <m:r>
                        <a:rPr lang="en-US" sz="2000" b="0" i="1" smtClean="0">
                          <a:latin typeface="Cambria Math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charset="0"/>
                        </a:rPr>
                        <m:t>𝐿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(1+</m:t>
                          </m:r>
                          <m:r>
                            <a:rPr lang="en-US" sz="2000" b="0" i="1" smtClean="0">
                              <a:latin typeface="Cambria Math" charset="0"/>
                            </a:rPr>
                            <m:t>𝑖</m:t>
                          </m:r>
                          <m:r>
                            <a:rPr lang="en-US" sz="2000" b="0" i="1" smtClean="0">
                              <a:latin typeface="Cambria Math" charset="0"/>
                            </a:rPr>
                            <m:t>)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charset="0"/>
                            </a:rPr>
                            <m:t>𝑘</m:t>
                          </m:r>
                        </m:sup>
                      </m:sSup>
                      <m:r>
                        <a:rPr lang="en-US" sz="2000" b="0" i="1" smtClean="0">
                          <a:latin typeface="Cambria Math" charset="0"/>
                        </a:rPr>
                        <m:t>−</m:t>
                      </m:r>
                      <m:r>
                        <a:rPr lang="en-US" sz="2000" b="0" i="1" smtClean="0">
                          <a:latin typeface="Cambria Math" charset="0"/>
                        </a:rPr>
                        <m:t>𝐴𝑉</m:t>
                      </m:r>
                      <m:r>
                        <a:rPr lang="en-US" sz="2000" b="0" i="1" smtClean="0">
                          <a:latin typeface="Cambria Math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Past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Payments</m:t>
                      </m:r>
                      <m:r>
                        <a:rPr lang="en-US" sz="2000" b="0" i="0" smtClean="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5020709"/>
                <a:ext cx="4168705" cy="313291"/>
              </a:xfrm>
              <a:prstGeom prst="rect">
                <a:avLst/>
              </a:prstGeom>
              <a:blipFill rotWithShape="0">
                <a:blip r:embed="rId13"/>
                <a:stretch>
                  <a:fillRect t="-141176" r="-146" b="-176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5212080" y="2286000"/>
                <a:ext cx="579120" cy="369332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2080" y="2286000"/>
                <a:ext cx="579120" cy="369332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6815328" y="2286000"/>
                <a:ext cx="576072" cy="369332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5328" y="2286000"/>
                <a:ext cx="576072" cy="369332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6096000" y="2286000"/>
                <a:ext cx="3810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⋯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2286000"/>
                <a:ext cx="381000" cy="400110"/>
              </a:xfrm>
              <a:prstGeom prst="rect">
                <a:avLst/>
              </a:prstGeom>
              <a:blipFill rotWithShape="0">
                <a:blip r:embed="rId16"/>
                <a:stretch>
                  <a:fillRect t="-98485" r="-28571" b="-1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1676400" y="5638800"/>
                <a:ext cx="156132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0" smtClean="0">
                          <a:latin typeface="Cambria Math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Prospective</m:t>
                      </m:r>
                      <m:r>
                        <a:rPr lang="en-US" sz="2000" b="0" i="0" smtClean="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5638800"/>
                <a:ext cx="1561325" cy="307777"/>
              </a:xfrm>
              <a:prstGeom prst="rect">
                <a:avLst/>
              </a:prstGeom>
              <a:blipFill rotWithShape="0">
                <a:blip r:embed="rId17"/>
                <a:stretch>
                  <a:fillRect l="-5469" t="-2000" r="-5469" b="-3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3429000" y="5635823"/>
                <a:ext cx="363400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charset="0"/>
                            </a:rPr>
                            <m:t>𝑘</m:t>
                          </m:r>
                        </m:sub>
                      </m:sSub>
                      <m:r>
                        <a:rPr lang="en-US" sz="2000" b="0" i="1" smtClean="0">
                          <a:latin typeface="Cambria Math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charset="0"/>
                        </a:rPr>
                        <m:t>𝑃𝑉</m:t>
                      </m:r>
                      <m:r>
                        <a:rPr lang="en-US" sz="2000" b="0" i="1" smtClean="0">
                          <a:latin typeface="Cambria Math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Remaining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Payments</m:t>
                      </m:r>
                      <m:r>
                        <a:rPr lang="en-US" sz="2000" b="0" i="0" smtClean="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5635823"/>
                <a:ext cx="3634007" cy="307777"/>
              </a:xfrm>
              <a:prstGeom prst="rect">
                <a:avLst/>
              </a:prstGeom>
              <a:blipFill rotWithShape="0">
                <a:blip r:embed="rId18"/>
                <a:stretch>
                  <a:fillRect t="-146000" r="-503" b="-18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3532665" y="6172200"/>
                <a:ext cx="81073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charset="0"/>
                            </a:rPr>
                            <m:t>0</m:t>
                          </m:r>
                        </m:sub>
                      </m:sSub>
                      <m:r>
                        <a:rPr lang="en-US" sz="2000" b="0" i="1" smtClean="0">
                          <a:latin typeface="Cambria Math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charset="0"/>
                        </a:rPr>
                        <m:t>𝐿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2665" y="6172200"/>
                <a:ext cx="810735" cy="307777"/>
              </a:xfrm>
              <a:prstGeom prst="rect">
                <a:avLst/>
              </a:prstGeom>
              <a:blipFill rotWithShape="0">
                <a:blip r:embed="rId19"/>
                <a:stretch>
                  <a:fillRect l="-7519" r="-6015"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07460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/>
          <p:cNvSpPr txBox="1">
            <a:spLocks/>
          </p:cNvSpPr>
          <p:nvPr/>
        </p:nvSpPr>
        <p:spPr>
          <a:xfrm>
            <a:off x="457200" y="1494000"/>
            <a:ext cx="80010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57150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sz="2000" dirty="0">
              <a:solidFill>
                <a:schemeClr val="tx1"/>
              </a:solidFill>
              <a:latin typeface="Bold sand ms"/>
            </a:endParaRPr>
          </a:p>
        </p:txBody>
      </p:sp>
      <p:cxnSp>
        <p:nvCxnSpPr>
          <p:cNvPr id="5" name="Straight Arrow Connector 4"/>
          <p:cNvCxnSpPr>
            <a:cxnSpLocks/>
          </p:cNvCxnSpPr>
          <p:nvPr/>
        </p:nvCxnSpPr>
        <p:spPr>
          <a:xfrm flipV="1">
            <a:off x="1460020" y="2953423"/>
            <a:ext cx="6189098" cy="1837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319528" y="2286000"/>
                <a:ext cx="576072" cy="369332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9528" y="2286000"/>
                <a:ext cx="576072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/>
          <p:cNvCxnSpPr>
            <a:cxnSpLocks/>
          </p:cNvCxnSpPr>
          <p:nvPr/>
        </p:nvCxnSpPr>
        <p:spPr>
          <a:xfrm>
            <a:off x="2590800" y="2819400"/>
            <a:ext cx="0" cy="33607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cxnSpLocks/>
          </p:cNvCxnSpPr>
          <p:nvPr/>
        </p:nvCxnSpPr>
        <p:spPr>
          <a:xfrm>
            <a:off x="3352800" y="2819400"/>
            <a:ext cx="0" cy="33607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cxnSpLocks/>
          </p:cNvCxnSpPr>
          <p:nvPr/>
        </p:nvCxnSpPr>
        <p:spPr>
          <a:xfrm>
            <a:off x="4724400" y="2819400"/>
            <a:ext cx="0" cy="33607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849624" y="2286000"/>
                <a:ext cx="3810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⋯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9624" y="2286000"/>
                <a:ext cx="381000" cy="400110"/>
              </a:xfrm>
              <a:prstGeom prst="rect">
                <a:avLst/>
              </a:prstGeom>
              <a:blipFill rotWithShape="0">
                <a:blip r:embed="rId4"/>
                <a:stretch>
                  <a:fillRect t="-98485" r="-30645" b="-1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081528" y="2286000"/>
                <a:ext cx="576072" cy="369332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1528" y="2286000"/>
                <a:ext cx="576072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/>
          <p:cNvCxnSpPr>
            <a:cxnSpLocks/>
          </p:cNvCxnSpPr>
          <p:nvPr/>
        </p:nvCxnSpPr>
        <p:spPr>
          <a:xfrm>
            <a:off x="1828800" y="2819400"/>
            <a:ext cx="0" cy="33607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cxnSpLocks/>
          </p:cNvCxnSpPr>
          <p:nvPr/>
        </p:nvCxnSpPr>
        <p:spPr>
          <a:xfrm>
            <a:off x="4712180" y="3215640"/>
            <a:ext cx="12220" cy="365760"/>
          </a:xfrm>
          <a:prstGeom prst="line">
            <a:avLst/>
          </a:prstGeom>
          <a:ln w="25400">
            <a:solidFill>
              <a:schemeClr val="accent1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601378" y="3657600"/>
                <a:ext cx="34471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1378" y="3657600"/>
                <a:ext cx="344710" cy="307777"/>
              </a:xfrm>
              <a:prstGeom prst="rect">
                <a:avLst/>
              </a:prstGeom>
              <a:blipFill rotWithShape="0">
                <a:blip r:embed="rId7"/>
                <a:stretch>
                  <a:fillRect l="-17857" r="-8929" b="-1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876800" y="3657600"/>
                <a:ext cx="3753271" cy="3215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0" smtClean="0">
                          <a:latin typeface="Cambria Math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balance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just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a:rPr lang="en-US" sz="2000" b="1" i="0" smtClean="0">
                          <a:latin typeface="Cambria Math" charset="0"/>
                        </a:rPr>
                        <m:t>𝐚𝐟𝐭𝐞𝐫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𝑘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charset="0"/>
                            </a:rPr>
                            <m:t>th</m:t>
                          </m:r>
                        </m:sup>
                      </m:sSup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payment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00" y="3657600"/>
                <a:ext cx="3753271" cy="321563"/>
              </a:xfrm>
              <a:prstGeom prst="rect">
                <a:avLst/>
              </a:prstGeom>
              <a:blipFill rotWithShape="0">
                <a:blip r:embed="rId8"/>
                <a:stretch>
                  <a:fillRect t="-132075" r="-1136" b="-169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Connector 21"/>
          <p:cNvCxnSpPr>
            <a:cxnSpLocks/>
          </p:cNvCxnSpPr>
          <p:nvPr/>
        </p:nvCxnSpPr>
        <p:spPr>
          <a:xfrm>
            <a:off x="1828800" y="3215640"/>
            <a:ext cx="12220" cy="365760"/>
          </a:xfrm>
          <a:prstGeom prst="line">
            <a:avLst/>
          </a:prstGeom>
          <a:ln w="25400">
            <a:solidFill>
              <a:schemeClr val="accent1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752600" y="3657600"/>
                <a:ext cx="19922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charset="0"/>
                        </a:rPr>
                        <m:t>𝐿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3657600"/>
                <a:ext cx="199222" cy="307777"/>
              </a:xfrm>
              <a:prstGeom prst="rect">
                <a:avLst/>
              </a:prstGeom>
              <a:blipFill rotWithShape="0">
                <a:blip r:embed="rId9"/>
                <a:stretch>
                  <a:fillRect l="-31250" r="-28125" b="-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905000" y="3657600"/>
                <a:ext cx="169507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0" smtClean="0">
                          <a:latin typeface="Cambria Math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loan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amount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3657600"/>
                <a:ext cx="1695079" cy="307777"/>
              </a:xfrm>
              <a:prstGeom prst="rect">
                <a:avLst/>
              </a:prstGeom>
              <a:blipFill rotWithShape="0">
                <a:blip r:embed="rId6"/>
                <a:stretch>
                  <a:fillRect l="-1439" t="-146000" r="-2518" b="-18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itle 1"/>
          <p:cNvSpPr txBox="1">
            <a:spLocks/>
          </p:cNvSpPr>
          <p:nvPr/>
        </p:nvSpPr>
        <p:spPr>
          <a:xfrm>
            <a:off x="228600" y="228600"/>
            <a:ext cx="8686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r>
              <a:rPr lang="en-US" b="1" dirty="0">
                <a:latin typeface="Bold sand ms"/>
              </a:rPr>
              <a:t>Determining Loan Balances</a:t>
            </a:r>
          </a:p>
        </p:txBody>
      </p:sp>
      <p:cxnSp>
        <p:nvCxnSpPr>
          <p:cNvPr id="21" name="Straight Connector 20"/>
          <p:cNvCxnSpPr>
            <a:cxnSpLocks/>
          </p:cNvCxnSpPr>
          <p:nvPr/>
        </p:nvCxnSpPr>
        <p:spPr>
          <a:xfrm>
            <a:off x="5486400" y="2819400"/>
            <a:ext cx="0" cy="33607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cxnSpLocks/>
          </p:cNvCxnSpPr>
          <p:nvPr/>
        </p:nvCxnSpPr>
        <p:spPr>
          <a:xfrm>
            <a:off x="7086600" y="2819400"/>
            <a:ext cx="0" cy="33607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419600" y="2286000"/>
                <a:ext cx="576072" cy="369332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2286000"/>
                <a:ext cx="576072" cy="36933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1676400" y="4416623"/>
                <a:ext cx="178574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0" smtClean="0">
                          <a:latin typeface="Cambria Math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Retrospective</m:t>
                      </m:r>
                      <m:r>
                        <a:rPr lang="en-US" sz="2000" b="0" i="0" smtClean="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4416623"/>
                <a:ext cx="1785745" cy="307777"/>
              </a:xfrm>
              <a:prstGeom prst="rect">
                <a:avLst/>
              </a:prstGeom>
              <a:blipFill rotWithShape="0">
                <a:blip r:embed="rId11"/>
                <a:stretch>
                  <a:fillRect l="-4778" t="-4000" r="-4778" b="-3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3505200" y="4416623"/>
                <a:ext cx="381559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charset="0"/>
                            </a:rPr>
                            <m:t>𝑘</m:t>
                          </m:r>
                        </m:sub>
                      </m:sSub>
                      <m:r>
                        <a:rPr lang="en-US" sz="2000" b="0" i="1" smtClean="0">
                          <a:latin typeface="Cambria Math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charset="0"/>
                        </a:rPr>
                        <m:t>𝐴𝑉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𝐿</m:t>
                          </m:r>
                        </m:e>
                      </m:d>
                      <m:r>
                        <a:rPr lang="en-US" sz="2000" b="0" i="1" smtClean="0">
                          <a:latin typeface="Cambria Math" charset="0"/>
                        </a:rPr>
                        <m:t>−</m:t>
                      </m:r>
                      <m:r>
                        <a:rPr lang="en-US" sz="2000" b="0" i="1" smtClean="0">
                          <a:latin typeface="Cambria Math" charset="0"/>
                        </a:rPr>
                        <m:t>𝐴𝑉</m:t>
                      </m:r>
                      <m:r>
                        <a:rPr lang="en-US" sz="2000" b="0" i="1" smtClean="0">
                          <a:latin typeface="Cambria Math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Past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Payments</m:t>
                      </m:r>
                      <m:r>
                        <a:rPr lang="en-US" sz="2000" b="0" i="0" smtClean="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200" y="4416623"/>
                <a:ext cx="3815596" cy="307777"/>
              </a:xfrm>
              <a:prstGeom prst="rect">
                <a:avLst/>
              </a:prstGeom>
              <a:blipFill rotWithShape="0">
                <a:blip r:embed="rId12"/>
                <a:stretch>
                  <a:fillRect l="-958" t="-146000" r="-1917" b="-18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3429000" y="5020709"/>
                <a:ext cx="4168705" cy="3132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charset="0"/>
                            </a:rPr>
                            <m:t>𝑘</m:t>
                          </m:r>
                        </m:sub>
                      </m:sSub>
                      <m:r>
                        <a:rPr lang="en-US" sz="2000" b="0" i="1" smtClean="0">
                          <a:latin typeface="Cambria Math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charset="0"/>
                        </a:rPr>
                        <m:t>𝐿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(1+</m:t>
                          </m:r>
                          <m:r>
                            <a:rPr lang="en-US" sz="2000" b="0" i="1" smtClean="0">
                              <a:latin typeface="Cambria Math" charset="0"/>
                            </a:rPr>
                            <m:t>𝑖</m:t>
                          </m:r>
                          <m:r>
                            <a:rPr lang="en-US" sz="2000" b="0" i="1" smtClean="0">
                              <a:latin typeface="Cambria Math" charset="0"/>
                            </a:rPr>
                            <m:t>)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charset="0"/>
                            </a:rPr>
                            <m:t>𝑘</m:t>
                          </m:r>
                        </m:sup>
                      </m:sSup>
                      <m:r>
                        <a:rPr lang="en-US" sz="2000" b="0" i="1" smtClean="0">
                          <a:latin typeface="Cambria Math" charset="0"/>
                        </a:rPr>
                        <m:t>−</m:t>
                      </m:r>
                      <m:r>
                        <a:rPr lang="en-US" sz="2000" b="0" i="1" smtClean="0">
                          <a:latin typeface="Cambria Math" charset="0"/>
                        </a:rPr>
                        <m:t>𝐴𝑉</m:t>
                      </m:r>
                      <m:r>
                        <a:rPr lang="en-US" sz="2000" b="0" i="1" smtClean="0">
                          <a:latin typeface="Cambria Math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Past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Payments</m:t>
                      </m:r>
                      <m:r>
                        <a:rPr lang="en-US" sz="2000" b="0" i="0" smtClean="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5020709"/>
                <a:ext cx="4168705" cy="313291"/>
              </a:xfrm>
              <a:prstGeom prst="rect">
                <a:avLst/>
              </a:prstGeom>
              <a:blipFill rotWithShape="0">
                <a:blip r:embed="rId13"/>
                <a:stretch>
                  <a:fillRect t="-141176" r="-146" b="-176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5212080" y="2286000"/>
                <a:ext cx="579120" cy="369332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2080" y="2286000"/>
                <a:ext cx="579120" cy="369332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6815328" y="2286000"/>
                <a:ext cx="576072" cy="369332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5328" y="2286000"/>
                <a:ext cx="576072" cy="369332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6096000" y="2286000"/>
                <a:ext cx="3810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⋯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2286000"/>
                <a:ext cx="381000" cy="400110"/>
              </a:xfrm>
              <a:prstGeom prst="rect">
                <a:avLst/>
              </a:prstGeom>
              <a:blipFill rotWithShape="0">
                <a:blip r:embed="rId16"/>
                <a:stretch>
                  <a:fillRect t="-98485" r="-28571" b="-1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1676400" y="5638800"/>
                <a:ext cx="156132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0" smtClean="0">
                          <a:latin typeface="Cambria Math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Prospective</m:t>
                      </m:r>
                      <m:r>
                        <a:rPr lang="en-US" sz="2000" b="0" i="0" smtClean="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5638800"/>
                <a:ext cx="1561325" cy="307777"/>
              </a:xfrm>
              <a:prstGeom prst="rect">
                <a:avLst/>
              </a:prstGeom>
              <a:blipFill rotWithShape="0">
                <a:blip r:embed="rId17"/>
                <a:stretch>
                  <a:fillRect l="-5469" t="-2000" r="-5469" b="-3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3429000" y="5635823"/>
                <a:ext cx="363400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charset="0"/>
                            </a:rPr>
                            <m:t>𝑘</m:t>
                          </m:r>
                        </m:sub>
                      </m:sSub>
                      <m:r>
                        <a:rPr lang="en-US" sz="2000" b="0" i="1" smtClean="0">
                          <a:latin typeface="Cambria Math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charset="0"/>
                        </a:rPr>
                        <m:t>𝑃𝑉</m:t>
                      </m:r>
                      <m:r>
                        <a:rPr lang="en-US" sz="2000" b="0" i="1" smtClean="0">
                          <a:latin typeface="Cambria Math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Remaining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Payments</m:t>
                      </m:r>
                      <m:r>
                        <a:rPr lang="en-US" sz="2000" b="0" i="0" smtClean="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5635823"/>
                <a:ext cx="3634007" cy="307777"/>
              </a:xfrm>
              <a:prstGeom prst="rect">
                <a:avLst/>
              </a:prstGeom>
              <a:blipFill rotWithShape="0">
                <a:blip r:embed="rId18"/>
                <a:stretch>
                  <a:fillRect t="-146000" r="-503" b="-18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3532665" y="6172200"/>
                <a:ext cx="81073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charset="0"/>
                            </a:rPr>
                            <m:t>0</m:t>
                          </m:r>
                        </m:sub>
                      </m:sSub>
                      <m:r>
                        <a:rPr lang="en-US" sz="2000" b="0" i="1" smtClean="0">
                          <a:latin typeface="Cambria Math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charset="0"/>
                        </a:rPr>
                        <m:t>𝐿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2665" y="6172200"/>
                <a:ext cx="810735" cy="307777"/>
              </a:xfrm>
              <a:prstGeom prst="rect">
                <a:avLst/>
              </a:prstGeom>
              <a:blipFill rotWithShape="0">
                <a:blip r:embed="rId19"/>
                <a:stretch>
                  <a:fillRect l="-7519" r="-6015"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4366993" y="6169223"/>
                <a:ext cx="193886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charset="0"/>
                        </a:rPr>
                        <m:t>𝑃𝑉</m:t>
                      </m:r>
                      <m:r>
                        <a:rPr lang="en-US" sz="2000" b="0" i="1" smtClean="0">
                          <a:latin typeface="Cambria Math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Payments</m:t>
                      </m:r>
                      <m:r>
                        <a:rPr lang="en-US" sz="2000" b="0" i="0" smtClean="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6993" y="6169223"/>
                <a:ext cx="1938864" cy="307777"/>
              </a:xfrm>
              <a:prstGeom prst="rect">
                <a:avLst/>
              </a:prstGeom>
              <a:blipFill rotWithShape="0">
                <a:blip r:embed="rId20"/>
                <a:stretch>
                  <a:fillRect l="-943" t="-1961" r="-4403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17287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/>
          <p:cNvSpPr txBox="1">
            <a:spLocks/>
          </p:cNvSpPr>
          <p:nvPr/>
        </p:nvSpPr>
        <p:spPr>
          <a:xfrm>
            <a:off x="457200" y="1494000"/>
            <a:ext cx="80010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57150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165100">
              <a:spcBef>
                <a:spcPts val="900"/>
              </a:spcBef>
            </a:pPr>
            <a:endParaRPr lang="en-US" sz="2000" dirty="0">
              <a:solidFill>
                <a:schemeClr val="tx1"/>
              </a:solidFill>
              <a:latin typeface="Bold sand ms"/>
            </a:endParaRPr>
          </a:p>
          <a:p>
            <a:pPr marL="0" indent="0">
              <a:buFont typeface="Arial" pitchFamily="34" charset="0"/>
              <a:buNone/>
            </a:pPr>
            <a:endParaRPr lang="en-US" sz="2000" dirty="0">
              <a:solidFill>
                <a:schemeClr val="tx1"/>
              </a:solidFill>
              <a:latin typeface="Bold sand m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1"/>
              <p:cNvSpPr txBox="1">
                <a:spLocks/>
              </p:cNvSpPr>
              <p:nvPr/>
            </p:nvSpPr>
            <p:spPr>
              <a:xfrm>
                <a:off x="228600" y="228600"/>
                <a:ext cx="8686800" cy="11430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spcAft>
                    <a:spcPts val="1200"/>
                  </a:spcAft>
                </a:pPr>
                <a:r>
                  <a:rPr lang="en-US" b="1" dirty="0">
                    <a:latin typeface="Bold sand m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charset="0"/>
                          </a:rPr>
                          <m:t>𝑰</m:t>
                        </m:r>
                      </m:e>
                      <m:sub>
                        <m:r>
                          <a:rPr lang="en-US" b="1" i="1" smtClean="0">
                            <a:latin typeface="Cambria Math" charset="0"/>
                          </a:rPr>
                          <m:t>𝒌</m:t>
                        </m:r>
                      </m:sub>
                    </m:sSub>
                  </m:oMath>
                </a14:m>
                <a:r>
                  <a:rPr lang="en-US" b="1" dirty="0">
                    <a:latin typeface="Bold sand ms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charset="0"/>
                          </a:rPr>
                          <m:t>𝑷</m:t>
                        </m:r>
                      </m:e>
                      <m:sub>
                        <m:r>
                          <a:rPr lang="en-US" b="1" i="1">
                            <a:latin typeface="Cambria Math" charset="0"/>
                          </a:rPr>
                          <m:t>𝒌</m:t>
                        </m:r>
                      </m:sub>
                    </m:sSub>
                    <m:r>
                      <a:rPr lang="en-US" b="1" i="1">
                        <a:latin typeface="Cambria Math" charset="0"/>
                      </a:rPr>
                      <m:t> </m:t>
                    </m:r>
                  </m:oMath>
                </a14:m>
                <a:endParaRPr lang="en-US" b="1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4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28600"/>
                <a:ext cx="8686800" cy="1143000"/>
              </a:xfrm>
              <a:prstGeom prst="rect">
                <a:avLst/>
              </a:prstGeom>
              <a:blipFill rotWithShape="0">
                <a:blip r:embed="rId3"/>
                <a:stretch>
                  <a:fillRect b="-96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87848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/>
          <p:cNvSpPr txBox="1">
            <a:spLocks/>
          </p:cNvSpPr>
          <p:nvPr/>
        </p:nvSpPr>
        <p:spPr>
          <a:xfrm>
            <a:off x="457200" y="1494000"/>
            <a:ext cx="80010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57150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165100">
              <a:spcBef>
                <a:spcPts val="900"/>
              </a:spcBef>
            </a:pPr>
            <a:endParaRPr lang="en-US" sz="2000" dirty="0">
              <a:solidFill>
                <a:schemeClr val="tx1"/>
              </a:solidFill>
              <a:latin typeface="Bold sand ms"/>
            </a:endParaRPr>
          </a:p>
          <a:p>
            <a:pPr marL="0" indent="0">
              <a:buFont typeface="Arial" pitchFamily="34" charset="0"/>
              <a:buNone/>
            </a:pPr>
            <a:endParaRPr lang="en-US" sz="2000" dirty="0">
              <a:solidFill>
                <a:schemeClr val="tx1"/>
              </a:solidFill>
              <a:latin typeface="Bold sand m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1"/>
              <p:cNvSpPr txBox="1">
                <a:spLocks/>
              </p:cNvSpPr>
              <p:nvPr/>
            </p:nvSpPr>
            <p:spPr>
              <a:xfrm>
                <a:off x="228600" y="228600"/>
                <a:ext cx="8686800" cy="11430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spcAft>
                    <a:spcPts val="1200"/>
                  </a:spcAft>
                </a:pPr>
                <a:r>
                  <a:rPr lang="en-US" b="1" dirty="0">
                    <a:latin typeface="Bold sand m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charset="0"/>
                          </a:rPr>
                          <m:t>𝑰</m:t>
                        </m:r>
                      </m:e>
                      <m:sub>
                        <m:r>
                          <a:rPr lang="en-US" b="1" i="1" smtClean="0">
                            <a:latin typeface="Cambria Math" charset="0"/>
                          </a:rPr>
                          <m:t>𝒌</m:t>
                        </m:r>
                      </m:sub>
                    </m:sSub>
                  </m:oMath>
                </a14:m>
                <a:r>
                  <a:rPr lang="en-US" b="1" dirty="0">
                    <a:latin typeface="Bold sand ms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charset="0"/>
                          </a:rPr>
                          <m:t>𝑷</m:t>
                        </m:r>
                      </m:e>
                      <m:sub>
                        <m:r>
                          <a:rPr lang="en-US" b="1" i="1">
                            <a:latin typeface="Cambria Math" charset="0"/>
                          </a:rPr>
                          <m:t>𝒌</m:t>
                        </m:r>
                      </m:sub>
                    </m:sSub>
                    <m:r>
                      <a:rPr lang="en-US" b="1" i="1">
                        <a:latin typeface="Cambria Math" charset="0"/>
                      </a:rPr>
                      <m:t> </m:t>
                    </m:r>
                  </m:oMath>
                </a14:m>
                <a:endParaRPr lang="en-US" b="1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4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28600"/>
                <a:ext cx="8686800" cy="1143000"/>
              </a:xfrm>
              <a:prstGeom prst="rect">
                <a:avLst/>
              </a:prstGeom>
              <a:blipFill rotWithShape="0">
                <a:blip r:embed="rId3"/>
                <a:stretch>
                  <a:fillRect b="-96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447800" y="1494000"/>
                <a:ext cx="6324600" cy="4138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charset="0"/>
                            </a:rPr>
                            <m:t>𝐼</m:t>
                          </m:r>
                        </m:e>
                        <m:sub>
                          <m:r>
                            <a:rPr lang="en-US" sz="2000" i="1">
                              <a:latin typeface="Cambria Math" charset="0"/>
                            </a:rPr>
                            <m:t>𝑘</m:t>
                          </m:r>
                        </m:sub>
                      </m:sSub>
                      <m:r>
                        <a:rPr lang="en-US" sz="2000">
                          <a:latin typeface="Cambria Math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charset="0"/>
                        </a:rPr>
                        <m:t>Amount</m:t>
                      </m:r>
                      <m:r>
                        <a:rPr lang="en-US" sz="200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charset="0"/>
                        </a:rPr>
                        <m:t>of</m:t>
                      </m:r>
                      <m:r>
                        <a:rPr lang="en-US" sz="200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charset="0"/>
                        </a:rPr>
                        <m:t>Interest</m:t>
                      </m:r>
                      <m:r>
                        <a:rPr lang="en-US" sz="200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charset="0"/>
                        </a:rPr>
                        <m:t>Paid</m:t>
                      </m:r>
                      <m:r>
                        <a:rPr lang="en-US" sz="200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charset="0"/>
                        </a:rPr>
                        <m:t>during</m:t>
                      </m:r>
                      <m:r>
                        <a:rPr lang="en-US" sz="200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charset="0"/>
                        </a:rPr>
                        <m:t>the</m:t>
                      </m:r>
                      <m:r>
                        <a:rPr lang="en-US" sz="2000">
                          <a:latin typeface="Cambria Math" charset="0"/>
                        </a:rPr>
                        <m:t> 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charset="0"/>
                            </a:rPr>
                            <m:t>𝑘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2000">
                              <a:latin typeface="Cambria Math" charset="0"/>
                            </a:rPr>
                            <m:t>th</m:t>
                          </m:r>
                        </m:sup>
                      </m:sSup>
                      <m:r>
                        <a:rPr lang="en-US" sz="2000" i="1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charset="0"/>
                        </a:rPr>
                        <m:t>period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1494000"/>
                <a:ext cx="6324600" cy="413896"/>
              </a:xfrm>
              <a:prstGeom prst="rect">
                <a:avLst/>
              </a:prstGeom>
              <a:blipFill rotWithShape="0">
                <a:blip r:embed="rId4"/>
                <a:stretch>
                  <a:fillRect t="-91176" b="-1220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59914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/>
          <p:cNvSpPr txBox="1">
            <a:spLocks/>
          </p:cNvSpPr>
          <p:nvPr/>
        </p:nvSpPr>
        <p:spPr>
          <a:xfrm>
            <a:off x="457200" y="1494000"/>
            <a:ext cx="80010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57150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165100">
              <a:spcBef>
                <a:spcPts val="900"/>
              </a:spcBef>
            </a:pPr>
            <a:endParaRPr lang="en-US" sz="2000" dirty="0">
              <a:solidFill>
                <a:schemeClr val="tx1"/>
              </a:solidFill>
              <a:latin typeface="Bold sand ms"/>
            </a:endParaRPr>
          </a:p>
          <a:p>
            <a:pPr marL="0" indent="0">
              <a:buFont typeface="Arial" pitchFamily="34" charset="0"/>
              <a:buNone/>
            </a:pPr>
            <a:endParaRPr lang="en-US" sz="2000" dirty="0">
              <a:solidFill>
                <a:schemeClr val="tx1"/>
              </a:solidFill>
              <a:latin typeface="Bold sand m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1"/>
              <p:cNvSpPr txBox="1">
                <a:spLocks/>
              </p:cNvSpPr>
              <p:nvPr/>
            </p:nvSpPr>
            <p:spPr>
              <a:xfrm>
                <a:off x="228600" y="228600"/>
                <a:ext cx="8686800" cy="11430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spcAft>
                    <a:spcPts val="1200"/>
                  </a:spcAft>
                </a:pPr>
                <a:r>
                  <a:rPr lang="en-US" b="1" dirty="0">
                    <a:latin typeface="Bold sand m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charset="0"/>
                          </a:rPr>
                          <m:t>𝑰</m:t>
                        </m:r>
                      </m:e>
                      <m:sub>
                        <m:r>
                          <a:rPr lang="en-US" b="1" i="1" smtClean="0">
                            <a:latin typeface="Cambria Math" charset="0"/>
                          </a:rPr>
                          <m:t>𝒌</m:t>
                        </m:r>
                      </m:sub>
                    </m:sSub>
                  </m:oMath>
                </a14:m>
                <a:r>
                  <a:rPr lang="en-US" b="1" dirty="0">
                    <a:latin typeface="Bold sand ms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charset="0"/>
                          </a:rPr>
                          <m:t>𝑷</m:t>
                        </m:r>
                      </m:e>
                      <m:sub>
                        <m:r>
                          <a:rPr lang="en-US" b="1" i="1">
                            <a:latin typeface="Cambria Math" charset="0"/>
                          </a:rPr>
                          <m:t>𝒌</m:t>
                        </m:r>
                      </m:sub>
                    </m:sSub>
                    <m:r>
                      <a:rPr lang="en-US" b="1" i="1">
                        <a:latin typeface="Cambria Math" charset="0"/>
                      </a:rPr>
                      <m:t> </m:t>
                    </m:r>
                  </m:oMath>
                </a14:m>
                <a:endParaRPr lang="en-US" b="1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4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28600"/>
                <a:ext cx="8686800" cy="1143000"/>
              </a:xfrm>
              <a:prstGeom prst="rect">
                <a:avLst/>
              </a:prstGeom>
              <a:blipFill rotWithShape="0">
                <a:blip r:embed="rId3"/>
                <a:stretch>
                  <a:fillRect b="-96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447800" y="1494000"/>
                <a:ext cx="6324600" cy="4138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charset="0"/>
                            </a:rPr>
                            <m:t>𝐼</m:t>
                          </m:r>
                        </m:e>
                        <m:sub>
                          <m:r>
                            <a:rPr lang="en-US" sz="2000" i="1">
                              <a:latin typeface="Cambria Math" charset="0"/>
                            </a:rPr>
                            <m:t>𝑘</m:t>
                          </m:r>
                        </m:sub>
                      </m:sSub>
                      <m:r>
                        <a:rPr lang="en-US" sz="2000">
                          <a:latin typeface="Cambria Math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charset="0"/>
                        </a:rPr>
                        <m:t>Amount</m:t>
                      </m:r>
                      <m:r>
                        <a:rPr lang="en-US" sz="200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charset="0"/>
                        </a:rPr>
                        <m:t>of</m:t>
                      </m:r>
                      <m:r>
                        <a:rPr lang="en-US" sz="200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charset="0"/>
                        </a:rPr>
                        <m:t>Interest</m:t>
                      </m:r>
                      <m:r>
                        <a:rPr lang="en-US" sz="200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charset="0"/>
                        </a:rPr>
                        <m:t>Paid</m:t>
                      </m:r>
                      <m:r>
                        <a:rPr lang="en-US" sz="200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charset="0"/>
                        </a:rPr>
                        <m:t>during</m:t>
                      </m:r>
                      <m:r>
                        <a:rPr lang="en-US" sz="200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charset="0"/>
                        </a:rPr>
                        <m:t>the</m:t>
                      </m:r>
                      <m:r>
                        <a:rPr lang="en-US" sz="2000">
                          <a:latin typeface="Cambria Math" charset="0"/>
                        </a:rPr>
                        <m:t> 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charset="0"/>
                            </a:rPr>
                            <m:t>𝑘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2000">
                              <a:latin typeface="Cambria Math" charset="0"/>
                            </a:rPr>
                            <m:t>th</m:t>
                          </m:r>
                        </m:sup>
                      </m:sSup>
                      <m:r>
                        <a:rPr lang="en-US" sz="2000" i="1">
                          <a:latin typeface="Cambria Math" charset="0"/>
                        </a:rPr>
                        <m:t> </m:t>
                      </m:r>
                      <m:r>
                        <a:rPr lang="en-US" sz="2000" b="1" i="0" smtClean="0">
                          <a:latin typeface="Cambria Math" charset="0"/>
                        </a:rPr>
                        <m:t>𝐢𝐧𝐬𝐭𝐚𝐥𝐥𝐦𝐞𝐧𝐭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1494000"/>
                <a:ext cx="6324600" cy="413896"/>
              </a:xfrm>
              <a:prstGeom prst="rect">
                <a:avLst/>
              </a:prstGeom>
              <a:blipFill rotWithShape="0">
                <a:blip r:embed="rId4"/>
                <a:stretch>
                  <a:fillRect t="-91176" r="-96" b="-1220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39934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/>
          <p:cNvSpPr txBox="1">
            <a:spLocks/>
          </p:cNvSpPr>
          <p:nvPr/>
        </p:nvSpPr>
        <p:spPr>
          <a:xfrm>
            <a:off x="457200" y="1494000"/>
            <a:ext cx="80010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57150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165100">
              <a:spcBef>
                <a:spcPts val="900"/>
              </a:spcBef>
            </a:pPr>
            <a:endParaRPr lang="en-US" sz="2000" dirty="0">
              <a:solidFill>
                <a:schemeClr val="tx1"/>
              </a:solidFill>
              <a:latin typeface="Bold sand ms"/>
            </a:endParaRPr>
          </a:p>
          <a:p>
            <a:pPr marL="0" indent="0">
              <a:buFont typeface="Arial" pitchFamily="34" charset="0"/>
              <a:buNone/>
            </a:pPr>
            <a:endParaRPr lang="en-US" sz="2000" dirty="0">
              <a:solidFill>
                <a:schemeClr val="tx1"/>
              </a:solidFill>
              <a:latin typeface="Bold sand m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1"/>
              <p:cNvSpPr txBox="1">
                <a:spLocks/>
              </p:cNvSpPr>
              <p:nvPr/>
            </p:nvSpPr>
            <p:spPr>
              <a:xfrm>
                <a:off x="228600" y="228600"/>
                <a:ext cx="8686800" cy="11430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spcAft>
                    <a:spcPts val="1200"/>
                  </a:spcAft>
                </a:pPr>
                <a:r>
                  <a:rPr lang="en-US" b="1" dirty="0">
                    <a:latin typeface="Bold sand m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charset="0"/>
                          </a:rPr>
                          <m:t>𝑰</m:t>
                        </m:r>
                      </m:e>
                      <m:sub>
                        <m:r>
                          <a:rPr lang="en-US" b="1" i="1" smtClean="0">
                            <a:latin typeface="Cambria Math" charset="0"/>
                          </a:rPr>
                          <m:t>𝒌</m:t>
                        </m:r>
                      </m:sub>
                    </m:sSub>
                  </m:oMath>
                </a14:m>
                <a:r>
                  <a:rPr lang="en-US" b="1" dirty="0">
                    <a:latin typeface="Bold sand ms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charset="0"/>
                          </a:rPr>
                          <m:t>𝑷</m:t>
                        </m:r>
                      </m:e>
                      <m:sub>
                        <m:r>
                          <a:rPr lang="en-US" b="1" i="1">
                            <a:latin typeface="Cambria Math" charset="0"/>
                          </a:rPr>
                          <m:t>𝒌</m:t>
                        </m:r>
                      </m:sub>
                    </m:sSub>
                    <m:r>
                      <a:rPr lang="en-US" b="1" i="1">
                        <a:latin typeface="Cambria Math" charset="0"/>
                      </a:rPr>
                      <m:t> </m:t>
                    </m:r>
                  </m:oMath>
                </a14:m>
                <a:endParaRPr lang="en-US" b="1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4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28600"/>
                <a:ext cx="8686800" cy="1143000"/>
              </a:xfrm>
              <a:prstGeom prst="rect">
                <a:avLst/>
              </a:prstGeom>
              <a:blipFill rotWithShape="0">
                <a:blip r:embed="rId3"/>
                <a:stretch>
                  <a:fillRect b="-96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447800" y="1494000"/>
                <a:ext cx="6324600" cy="4138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charset="0"/>
                            </a:rPr>
                            <m:t>𝐼</m:t>
                          </m:r>
                        </m:e>
                        <m:sub>
                          <m:r>
                            <a:rPr lang="en-US" sz="2000" i="1">
                              <a:latin typeface="Cambria Math" charset="0"/>
                            </a:rPr>
                            <m:t>𝑘</m:t>
                          </m:r>
                        </m:sub>
                      </m:sSub>
                      <m:r>
                        <a:rPr lang="en-US" sz="2000">
                          <a:latin typeface="Cambria Math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charset="0"/>
                        </a:rPr>
                        <m:t>Amount</m:t>
                      </m:r>
                      <m:r>
                        <a:rPr lang="en-US" sz="200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charset="0"/>
                        </a:rPr>
                        <m:t>of</m:t>
                      </m:r>
                      <m:r>
                        <a:rPr lang="en-US" sz="200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charset="0"/>
                        </a:rPr>
                        <m:t>Interest</m:t>
                      </m:r>
                      <m:r>
                        <a:rPr lang="en-US" sz="200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charset="0"/>
                        </a:rPr>
                        <m:t>Paid</m:t>
                      </m:r>
                      <m:r>
                        <a:rPr lang="en-US" sz="200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charset="0"/>
                        </a:rPr>
                        <m:t>during</m:t>
                      </m:r>
                      <m:r>
                        <a:rPr lang="en-US" sz="200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charset="0"/>
                        </a:rPr>
                        <m:t>the</m:t>
                      </m:r>
                      <m:r>
                        <a:rPr lang="en-US" sz="2000">
                          <a:latin typeface="Cambria Math" charset="0"/>
                        </a:rPr>
                        <m:t> 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charset="0"/>
                            </a:rPr>
                            <m:t>𝑘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2000">
                              <a:latin typeface="Cambria Math" charset="0"/>
                            </a:rPr>
                            <m:t>th</m:t>
                          </m:r>
                        </m:sup>
                      </m:sSup>
                      <m:r>
                        <a:rPr lang="en-US" sz="2000" i="1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charset="0"/>
                        </a:rPr>
                        <m:t>period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1494000"/>
                <a:ext cx="6324600" cy="413896"/>
              </a:xfrm>
              <a:prstGeom prst="rect">
                <a:avLst/>
              </a:prstGeom>
              <a:blipFill rotWithShape="0">
                <a:blip r:embed="rId4"/>
                <a:stretch>
                  <a:fillRect t="-91176" b="-1220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927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/>
          <p:cNvSpPr txBox="1">
            <a:spLocks/>
          </p:cNvSpPr>
          <p:nvPr/>
        </p:nvSpPr>
        <p:spPr>
          <a:xfrm>
            <a:off x="457200" y="1494000"/>
            <a:ext cx="80010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57150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165100">
              <a:spcBef>
                <a:spcPts val="900"/>
              </a:spcBef>
            </a:pPr>
            <a:endParaRPr lang="en-US" sz="2000" dirty="0">
              <a:solidFill>
                <a:schemeClr val="tx1"/>
              </a:solidFill>
              <a:latin typeface="Bold sand ms"/>
            </a:endParaRPr>
          </a:p>
          <a:p>
            <a:pPr marL="0" indent="0">
              <a:buFont typeface="Arial" pitchFamily="34" charset="0"/>
              <a:buNone/>
            </a:pPr>
            <a:endParaRPr lang="en-US" sz="2000" dirty="0">
              <a:solidFill>
                <a:schemeClr val="tx1"/>
              </a:solidFill>
              <a:latin typeface="Bold sand m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1"/>
              <p:cNvSpPr txBox="1">
                <a:spLocks/>
              </p:cNvSpPr>
              <p:nvPr/>
            </p:nvSpPr>
            <p:spPr>
              <a:xfrm>
                <a:off x="228600" y="228600"/>
                <a:ext cx="8686800" cy="11430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spcAft>
                    <a:spcPts val="1200"/>
                  </a:spcAft>
                </a:pPr>
                <a:r>
                  <a:rPr lang="en-US" b="1" dirty="0">
                    <a:latin typeface="Bold sand m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charset="0"/>
                          </a:rPr>
                          <m:t>𝑰</m:t>
                        </m:r>
                      </m:e>
                      <m:sub>
                        <m:r>
                          <a:rPr lang="en-US" b="1" i="1" smtClean="0">
                            <a:latin typeface="Cambria Math" charset="0"/>
                          </a:rPr>
                          <m:t>𝒌</m:t>
                        </m:r>
                      </m:sub>
                    </m:sSub>
                  </m:oMath>
                </a14:m>
                <a:r>
                  <a:rPr lang="en-US" b="1" dirty="0">
                    <a:latin typeface="Bold sand ms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charset="0"/>
                          </a:rPr>
                          <m:t>𝑷</m:t>
                        </m:r>
                      </m:e>
                      <m:sub>
                        <m:r>
                          <a:rPr lang="en-US" b="1" i="1">
                            <a:latin typeface="Cambria Math" charset="0"/>
                          </a:rPr>
                          <m:t>𝒌</m:t>
                        </m:r>
                      </m:sub>
                    </m:sSub>
                    <m:r>
                      <a:rPr lang="en-US" b="1" i="1">
                        <a:latin typeface="Cambria Math" charset="0"/>
                      </a:rPr>
                      <m:t> </m:t>
                    </m:r>
                  </m:oMath>
                </a14:m>
                <a:endParaRPr lang="en-US" b="1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4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28600"/>
                <a:ext cx="8686800" cy="1143000"/>
              </a:xfrm>
              <a:prstGeom prst="rect">
                <a:avLst/>
              </a:prstGeom>
              <a:blipFill rotWithShape="0">
                <a:blip r:embed="rId3"/>
                <a:stretch>
                  <a:fillRect b="-96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200400" y="1905000"/>
                <a:ext cx="2667000" cy="4138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charset="0"/>
                            </a:rPr>
                            <m:t>𝐼</m:t>
                          </m:r>
                        </m:e>
                        <m:sub>
                          <m:r>
                            <a:rPr lang="en-US" sz="2000" i="1">
                              <a:latin typeface="Cambria Math" charset="0"/>
                            </a:rPr>
                            <m:t>𝑘</m:t>
                          </m:r>
                        </m:sub>
                      </m:sSub>
                      <m:r>
                        <a:rPr lang="en-US" sz="2000" b="0" i="1" smtClean="0">
                          <a:latin typeface="Cambria Math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charset="0"/>
                        </a:rPr>
                        <m:t>𝑖</m:t>
                      </m:r>
                      <m:r>
                        <a:rPr lang="en-US" sz="20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𝑘</m:t>
                          </m:r>
                          <m:r>
                            <a:rPr lang="en-US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1905000"/>
                <a:ext cx="2667000" cy="41389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447800" y="1494000"/>
                <a:ext cx="6324600" cy="4138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charset="0"/>
                            </a:rPr>
                            <m:t>𝐼</m:t>
                          </m:r>
                        </m:e>
                        <m:sub>
                          <m:r>
                            <a:rPr lang="en-US" sz="2000" i="1">
                              <a:latin typeface="Cambria Math" charset="0"/>
                            </a:rPr>
                            <m:t>𝑘</m:t>
                          </m:r>
                        </m:sub>
                      </m:sSub>
                      <m:r>
                        <a:rPr lang="en-US" sz="2000">
                          <a:latin typeface="Cambria Math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charset="0"/>
                        </a:rPr>
                        <m:t>Amount</m:t>
                      </m:r>
                      <m:r>
                        <a:rPr lang="en-US" sz="200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charset="0"/>
                        </a:rPr>
                        <m:t>of</m:t>
                      </m:r>
                      <m:r>
                        <a:rPr lang="en-US" sz="200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charset="0"/>
                        </a:rPr>
                        <m:t>Interest</m:t>
                      </m:r>
                      <m:r>
                        <a:rPr lang="en-US" sz="200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charset="0"/>
                        </a:rPr>
                        <m:t>Paid</m:t>
                      </m:r>
                      <m:r>
                        <a:rPr lang="en-US" sz="200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charset="0"/>
                        </a:rPr>
                        <m:t>during</m:t>
                      </m:r>
                      <m:r>
                        <a:rPr lang="en-US" sz="200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charset="0"/>
                        </a:rPr>
                        <m:t>the</m:t>
                      </m:r>
                      <m:r>
                        <a:rPr lang="en-US" sz="2000">
                          <a:latin typeface="Cambria Math" charset="0"/>
                        </a:rPr>
                        <m:t> 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charset="0"/>
                            </a:rPr>
                            <m:t>𝑘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2000">
                              <a:latin typeface="Cambria Math" charset="0"/>
                            </a:rPr>
                            <m:t>th</m:t>
                          </m:r>
                        </m:sup>
                      </m:sSup>
                      <m:r>
                        <a:rPr lang="en-US" sz="2000" i="1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charset="0"/>
                        </a:rPr>
                        <m:t>period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1494000"/>
                <a:ext cx="6324600" cy="413896"/>
              </a:xfrm>
              <a:prstGeom prst="rect">
                <a:avLst/>
              </a:prstGeom>
              <a:blipFill rotWithShape="0">
                <a:blip r:embed="rId6"/>
                <a:stretch>
                  <a:fillRect t="-91176" b="-1220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47796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/>
          <p:cNvSpPr txBox="1">
            <a:spLocks/>
          </p:cNvSpPr>
          <p:nvPr/>
        </p:nvSpPr>
        <p:spPr>
          <a:xfrm>
            <a:off x="457200" y="1494000"/>
            <a:ext cx="80010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57150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165100">
              <a:spcBef>
                <a:spcPts val="900"/>
              </a:spcBef>
            </a:pPr>
            <a:endParaRPr lang="en-US" sz="2000" dirty="0">
              <a:solidFill>
                <a:schemeClr val="tx1"/>
              </a:solidFill>
              <a:latin typeface="Bold sand ms"/>
            </a:endParaRPr>
          </a:p>
          <a:p>
            <a:pPr marL="0" indent="0">
              <a:buFont typeface="Arial" pitchFamily="34" charset="0"/>
              <a:buNone/>
            </a:pPr>
            <a:endParaRPr lang="en-US" sz="2000" dirty="0">
              <a:solidFill>
                <a:schemeClr val="tx1"/>
              </a:solidFill>
              <a:latin typeface="Bold sand m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1"/>
              <p:cNvSpPr txBox="1">
                <a:spLocks/>
              </p:cNvSpPr>
              <p:nvPr/>
            </p:nvSpPr>
            <p:spPr>
              <a:xfrm>
                <a:off x="228600" y="228600"/>
                <a:ext cx="8686800" cy="11430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spcAft>
                    <a:spcPts val="1200"/>
                  </a:spcAft>
                </a:pPr>
                <a:r>
                  <a:rPr lang="en-US" b="1" dirty="0">
                    <a:latin typeface="Bold sand m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charset="0"/>
                          </a:rPr>
                          <m:t>𝑰</m:t>
                        </m:r>
                      </m:e>
                      <m:sub>
                        <m:r>
                          <a:rPr lang="en-US" b="1" i="1" smtClean="0">
                            <a:latin typeface="Cambria Math" charset="0"/>
                          </a:rPr>
                          <m:t>𝒌</m:t>
                        </m:r>
                      </m:sub>
                    </m:sSub>
                  </m:oMath>
                </a14:m>
                <a:r>
                  <a:rPr lang="en-US" b="1" dirty="0">
                    <a:latin typeface="Bold sand ms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charset="0"/>
                          </a:rPr>
                          <m:t>𝑷</m:t>
                        </m:r>
                      </m:e>
                      <m:sub>
                        <m:r>
                          <a:rPr lang="en-US" b="1" i="1">
                            <a:latin typeface="Cambria Math" charset="0"/>
                          </a:rPr>
                          <m:t>𝒌</m:t>
                        </m:r>
                      </m:sub>
                    </m:sSub>
                    <m:r>
                      <a:rPr lang="en-US" b="1" i="1">
                        <a:latin typeface="Cambria Math" charset="0"/>
                      </a:rPr>
                      <m:t> </m:t>
                    </m:r>
                  </m:oMath>
                </a14:m>
                <a:endParaRPr lang="en-US" b="1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4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28600"/>
                <a:ext cx="8686800" cy="1143000"/>
              </a:xfrm>
              <a:prstGeom prst="rect">
                <a:avLst/>
              </a:prstGeom>
              <a:blipFill rotWithShape="0">
                <a:blip r:embed="rId3"/>
                <a:stretch>
                  <a:fillRect b="-96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447800" y="1494000"/>
                <a:ext cx="6324600" cy="4138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charset="0"/>
                            </a:rPr>
                            <m:t>𝐼</m:t>
                          </m:r>
                        </m:e>
                        <m:sub>
                          <m:r>
                            <a:rPr lang="en-US" sz="2000" i="1">
                              <a:latin typeface="Cambria Math" charset="0"/>
                            </a:rPr>
                            <m:t>𝑘</m:t>
                          </m:r>
                        </m:sub>
                      </m:sSub>
                      <m:r>
                        <a:rPr lang="en-US" sz="2000">
                          <a:latin typeface="Cambria Math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charset="0"/>
                        </a:rPr>
                        <m:t>Amount</m:t>
                      </m:r>
                      <m:r>
                        <a:rPr lang="en-US" sz="200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charset="0"/>
                        </a:rPr>
                        <m:t>of</m:t>
                      </m:r>
                      <m:r>
                        <a:rPr lang="en-US" sz="200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charset="0"/>
                        </a:rPr>
                        <m:t>Interest</m:t>
                      </m:r>
                      <m:r>
                        <a:rPr lang="en-US" sz="200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charset="0"/>
                        </a:rPr>
                        <m:t>Paid</m:t>
                      </m:r>
                      <m:r>
                        <a:rPr lang="en-US" sz="200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charset="0"/>
                        </a:rPr>
                        <m:t>during</m:t>
                      </m:r>
                      <m:r>
                        <a:rPr lang="en-US" sz="200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charset="0"/>
                        </a:rPr>
                        <m:t>the</m:t>
                      </m:r>
                      <m:r>
                        <a:rPr lang="en-US" sz="2000">
                          <a:latin typeface="Cambria Math" charset="0"/>
                        </a:rPr>
                        <m:t> 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charset="0"/>
                            </a:rPr>
                            <m:t>𝑘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2000">
                              <a:latin typeface="Cambria Math" charset="0"/>
                            </a:rPr>
                            <m:t>th</m:t>
                          </m:r>
                        </m:sup>
                      </m:sSup>
                      <m:r>
                        <a:rPr lang="en-US" sz="2000" i="1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charset="0"/>
                        </a:rPr>
                        <m:t>period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1494000"/>
                <a:ext cx="6324600" cy="413896"/>
              </a:xfrm>
              <a:prstGeom prst="rect">
                <a:avLst/>
              </a:prstGeom>
              <a:blipFill rotWithShape="0">
                <a:blip r:embed="rId4"/>
                <a:stretch>
                  <a:fillRect t="-91176" b="-1220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200400" y="1905000"/>
                <a:ext cx="2667000" cy="4138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charset="0"/>
                            </a:rPr>
                            <m:t>𝐼</m:t>
                          </m:r>
                        </m:e>
                        <m:sub>
                          <m:r>
                            <a:rPr lang="en-US" sz="2000" i="1">
                              <a:latin typeface="Cambria Math" charset="0"/>
                            </a:rPr>
                            <m:t>𝑘</m:t>
                          </m:r>
                        </m:sub>
                      </m:sSub>
                      <m:r>
                        <a:rPr lang="en-US" sz="2000" b="0" i="1" smtClean="0">
                          <a:latin typeface="Cambria Math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charset="0"/>
                        </a:rPr>
                        <m:t>𝑖</m:t>
                      </m:r>
                      <m:r>
                        <a:rPr lang="en-US" sz="20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𝑘</m:t>
                          </m:r>
                          <m:r>
                            <a:rPr lang="en-US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1905000"/>
                <a:ext cx="2667000" cy="41389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447800" y="2362200"/>
                <a:ext cx="6324600" cy="4138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1" smtClean="0">
                              <a:latin typeface="Cambria Math" charset="0"/>
                            </a:rPr>
                            <m:t>P</m:t>
                          </m:r>
                        </m:e>
                        <m:sub>
                          <m:r>
                            <a:rPr lang="en-US" sz="2000" i="1">
                              <a:latin typeface="Cambria Math" charset="0"/>
                            </a:rPr>
                            <m:t>𝑘</m:t>
                          </m:r>
                        </m:sub>
                      </m:sSub>
                      <m:r>
                        <a:rPr lang="en-US" sz="2000">
                          <a:latin typeface="Cambria Math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charset="0"/>
                        </a:rPr>
                        <m:t>Amount</m:t>
                      </m:r>
                      <m:r>
                        <a:rPr lang="en-US" sz="200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charset="0"/>
                        </a:rPr>
                        <m:t>of</m:t>
                      </m:r>
                      <m:r>
                        <a:rPr lang="en-US" sz="200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Principal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Repaid</m:t>
                      </m:r>
                      <m:r>
                        <a:rPr lang="en-US" sz="200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with</m:t>
                      </m:r>
                      <m:r>
                        <a:rPr lang="en-US" sz="200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charset="0"/>
                        </a:rPr>
                        <m:t>the</m:t>
                      </m:r>
                      <m:r>
                        <a:rPr lang="en-US" sz="2000">
                          <a:latin typeface="Cambria Math" charset="0"/>
                        </a:rPr>
                        <m:t> 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charset="0"/>
                            </a:rPr>
                            <m:t>𝑘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2000">
                              <a:latin typeface="Cambria Math" charset="0"/>
                            </a:rPr>
                            <m:t>th</m:t>
                          </m:r>
                        </m:sup>
                      </m:sSup>
                      <m:r>
                        <a:rPr lang="en-US" sz="2000" i="1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charset="0"/>
                        </a:rPr>
                        <m:t>p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ayment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2362200"/>
                <a:ext cx="6324600" cy="413896"/>
              </a:xfrm>
              <a:prstGeom prst="rect">
                <a:avLst/>
              </a:prstGeom>
              <a:blipFill rotWithShape="0">
                <a:blip r:embed="rId6"/>
                <a:stretch>
                  <a:fillRect t="-94030" b="-123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7525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/>
          <p:cNvSpPr txBox="1">
            <a:spLocks/>
          </p:cNvSpPr>
          <p:nvPr/>
        </p:nvSpPr>
        <p:spPr>
          <a:xfrm>
            <a:off x="457200" y="1494000"/>
            <a:ext cx="80010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57150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sz="2000" dirty="0">
              <a:solidFill>
                <a:schemeClr val="tx1"/>
              </a:solidFill>
              <a:latin typeface="Bold sand ms"/>
            </a:endParaRPr>
          </a:p>
        </p:txBody>
      </p:sp>
      <p:cxnSp>
        <p:nvCxnSpPr>
          <p:cNvPr id="5" name="Straight Arrow Connector 4"/>
          <p:cNvCxnSpPr>
            <a:cxnSpLocks/>
          </p:cNvCxnSpPr>
          <p:nvPr/>
        </p:nvCxnSpPr>
        <p:spPr>
          <a:xfrm flipV="1">
            <a:off x="1460020" y="2953423"/>
            <a:ext cx="6189098" cy="1837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319528" y="2286000"/>
                <a:ext cx="576072" cy="369332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9528" y="2286000"/>
                <a:ext cx="576072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/>
          <p:cNvCxnSpPr>
            <a:cxnSpLocks/>
          </p:cNvCxnSpPr>
          <p:nvPr/>
        </p:nvCxnSpPr>
        <p:spPr>
          <a:xfrm>
            <a:off x="2590800" y="2819400"/>
            <a:ext cx="0" cy="33607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cxnSpLocks/>
          </p:cNvCxnSpPr>
          <p:nvPr/>
        </p:nvCxnSpPr>
        <p:spPr>
          <a:xfrm>
            <a:off x="3352800" y="2819400"/>
            <a:ext cx="0" cy="33607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cxnSpLocks/>
          </p:cNvCxnSpPr>
          <p:nvPr/>
        </p:nvCxnSpPr>
        <p:spPr>
          <a:xfrm>
            <a:off x="4724400" y="2819400"/>
            <a:ext cx="0" cy="33607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849624" y="2286000"/>
                <a:ext cx="3810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⋯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9624" y="2286000"/>
                <a:ext cx="381000" cy="400110"/>
              </a:xfrm>
              <a:prstGeom prst="rect">
                <a:avLst/>
              </a:prstGeom>
              <a:blipFill rotWithShape="0">
                <a:blip r:embed="rId4"/>
                <a:stretch>
                  <a:fillRect t="-98485" r="-30645" b="-1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081528" y="2286000"/>
                <a:ext cx="576072" cy="369332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1528" y="2286000"/>
                <a:ext cx="576072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212080" y="2286000"/>
                <a:ext cx="579120" cy="369332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2080" y="2286000"/>
                <a:ext cx="579120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096000" y="2286000"/>
                <a:ext cx="3810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⋯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2286000"/>
                <a:ext cx="381000" cy="400110"/>
              </a:xfrm>
              <a:prstGeom prst="rect">
                <a:avLst/>
              </a:prstGeom>
              <a:blipFill rotWithShape="0">
                <a:blip r:embed="rId7"/>
                <a:stretch>
                  <a:fillRect t="-98485" r="-28571" b="-1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/>
          <p:cNvCxnSpPr>
            <a:cxnSpLocks/>
          </p:cNvCxnSpPr>
          <p:nvPr/>
        </p:nvCxnSpPr>
        <p:spPr>
          <a:xfrm>
            <a:off x="1828800" y="2819400"/>
            <a:ext cx="0" cy="33607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cxnSpLocks/>
          </p:cNvCxnSpPr>
          <p:nvPr/>
        </p:nvCxnSpPr>
        <p:spPr>
          <a:xfrm>
            <a:off x="4712180" y="3215640"/>
            <a:ext cx="12220" cy="365760"/>
          </a:xfrm>
          <a:prstGeom prst="line">
            <a:avLst/>
          </a:prstGeom>
          <a:ln w="25400">
            <a:solidFill>
              <a:schemeClr val="accent1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601378" y="3657600"/>
                <a:ext cx="34471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1378" y="3657600"/>
                <a:ext cx="344710" cy="307777"/>
              </a:xfrm>
              <a:prstGeom prst="rect">
                <a:avLst/>
              </a:prstGeom>
              <a:blipFill rotWithShape="0">
                <a:blip r:embed="rId8"/>
                <a:stretch>
                  <a:fillRect l="-17857" r="-8929" b="-1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876800" y="3657600"/>
                <a:ext cx="3753271" cy="3215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0" smtClean="0">
                          <a:latin typeface="Cambria Math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balance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just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a:rPr lang="en-US" sz="2000" b="1" i="0" smtClean="0">
                          <a:latin typeface="Cambria Math" charset="0"/>
                        </a:rPr>
                        <m:t>𝐚𝐟𝐭𝐞𝐫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𝑘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charset="0"/>
                            </a:rPr>
                            <m:t>th</m:t>
                          </m:r>
                        </m:sup>
                      </m:sSup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payment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00" y="3657600"/>
                <a:ext cx="3753271" cy="321563"/>
              </a:xfrm>
              <a:prstGeom prst="rect">
                <a:avLst/>
              </a:prstGeom>
              <a:blipFill rotWithShape="0">
                <a:blip r:embed="rId9"/>
                <a:stretch>
                  <a:fillRect t="-132075" r="-1136" b="-169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Connector 21"/>
          <p:cNvCxnSpPr>
            <a:cxnSpLocks/>
          </p:cNvCxnSpPr>
          <p:nvPr/>
        </p:nvCxnSpPr>
        <p:spPr>
          <a:xfrm>
            <a:off x="1828800" y="3215640"/>
            <a:ext cx="12220" cy="365760"/>
          </a:xfrm>
          <a:prstGeom prst="line">
            <a:avLst/>
          </a:prstGeom>
          <a:ln w="25400">
            <a:solidFill>
              <a:schemeClr val="accent1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752600" y="3657600"/>
                <a:ext cx="19922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charset="0"/>
                        </a:rPr>
                        <m:t>𝐿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3657600"/>
                <a:ext cx="199222" cy="307777"/>
              </a:xfrm>
              <a:prstGeom prst="rect">
                <a:avLst/>
              </a:prstGeom>
              <a:blipFill rotWithShape="0">
                <a:blip r:embed="rId10"/>
                <a:stretch>
                  <a:fillRect l="-31250" r="-28125" b="-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905000" y="3657600"/>
                <a:ext cx="169507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0" smtClean="0">
                          <a:latin typeface="Cambria Math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loan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amount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3657600"/>
                <a:ext cx="1695079" cy="307777"/>
              </a:xfrm>
              <a:prstGeom prst="rect">
                <a:avLst/>
              </a:prstGeom>
              <a:blipFill rotWithShape="0">
                <a:blip r:embed="rId11"/>
                <a:stretch>
                  <a:fillRect l="-1439" t="-146000" r="-2518" b="-18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itle 1"/>
          <p:cNvSpPr txBox="1">
            <a:spLocks/>
          </p:cNvSpPr>
          <p:nvPr/>
        </p:nvSpPr>
        <p:spPr>
          <a:xfrm>
            <a:off x="228600" y="228600"/>
            <a:ext cx="8686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r>
              <a:rPr lang="en-US" b="1" dirty="0">
                <a:latin typeface="Bold sand ms"/>
              </a:rPr>
              <a:t>Determining Loan Balances</a:t>
            </a:r>
          </a:p>
        </p:txBody>
      </p:sp>
      <p:cxnSp>
        <p:nvCxnSpPr>
          <p:cNvPr id="21" name="Straight Connector 20"/>
          <p:cNvCxnSpPr>
            <a:cxnSpLocks/>
          </p:cNvCxnSpPr>
          <p:nvPr/>
        </p:nvCxnSpPr>
        <p:spPr>
          <a:xfrm>
            <a:off x="5486400" y="2819400"/>
            <a:ext cx="0" cy="33607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cxnSpLocks/>
          </p:cNvCxnSpPr>
          <p:nvPr/>
        </p:nvCxnSpPr>
        <p:spPr>
          <a:xfrm>
            <a:off x="7086600" y="2819400"/>
            <a:ext cx="0" cy="33607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419600" y="2286000"/>
                <a:ext cx="576072" cy="369332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2286000"/>
                <a:ext cx="576072" cy="369332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6815328" y="2286000"/>
                <a:ext cx="576072" cy="369332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5328" y="2286000"/>
                <a:ext cx="576072" cy="369332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9623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/>
          <p:cNvSpPr txBox="1">
            <a:spLocks/>
          </p:cNvSpPr>
          <p:nvPr/>
        </p:nvSpPr>
        <p:spPr>
          <a:xfrm>
            <a:off x="457200" y="1494000"/>
            <a:ext cx="80010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57150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165100">
              <a:spcBef>
                <a:spcPts val="900"/>
              </a:spcBef>
            </a:pPr>
            <a:endParaRPr lang="en-US" sz="2000" dirty="0">
              <a:solidFill>
                <a:schemeClr val="tx1"/>
              </a:solidFill>
              <a:latin typeface="Bold sand ms"/>
            </a:endParaRPr>
          </a:p>
          <a:p>
            <a:pPr marL="0" indent="0">
              <a:buFont typeface="Arial" pitchFamily="34" charset="0"/>
              <a:buNone/>
            </a:pPr>
            <a:endParaRPr lang="en-US" sz="2000" dirty="0">
              <a:solidFill>
                <a:schemeClr val="tx1"/>
              </a:solidFill>
              <a:latin typeface="Bold sand m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1"/>
              <p:cNvSpPr txBox="1">
                <a:spLocks/>
              </p:cNvSpPr>
              <p:nvPr/>
            </p:nvSpPr>
            <p:spPr>
              <a:xfrm>
                <a:off x="228600" y="228600"/>
                <a:ext cx="8686800" cy="11430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spcAft>
                    <a:spcPts val="1200"/>
                  </a:spcAft>
                </a:pPr>
                <a:r>
                  <a:rPr lang="en-US" b="1" dirty="0">
                    <a:latin typeface="Bold sand m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charset="0"/>
                          </a:rPr>
                          <m:t>𝑰</m:t>
                        </m:r>
                      </m:e>
                      <m:sub>
                        <m:r>
                          <a:rPr lang="en-US" b="1" i="1" smtClean="0">
                            <a:latin typeface="Cambria Math" charset="0"/>
                          </a:rPr>
                          <m:t>𝒌</m:t>
                        </m:r>
                      </m:sub>
                    </m:sSub>
                  </m:oMath>
                </a14:m>
                <a:r>
                  <a:rPr lang="en-US" b="1" dirty="0">
                    <a:latin typeface="Bold sand ms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charset="0"/>
                          </a:rPr>
                          <m:t>𝑷</m:t>
                        </m:r>
                      </m:e>
                      <m:sub>
                        <m:r>
                          <a:rPr lang="en-US" b="1" i="1">
                            <a:latin typeface="Cambria Math" charset="0"/>
                          </a:rPr>
                          <m:t>𝒌</m:t>
                        </m:r>
                      </m:sub>
                    </m:sSub>
                    <m:r>
                      <a:rPr lang="en-US" b="1" i="1">
                        <a:latin typeface="Cambria Math" charset="0"/>
                      </a:rPr>
                      <m:t> </m:t>
                    </m:r>
                  </m:oMath>
                </a14:m>
                <a:endParaRPr lang="en-US" b="1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4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28600"/>
                <a:ext cx="8686800" cy="1143000"/>
              </a:xfrm>
              <a:prstGeom prst="rect">
                <a:avLst/>
              </a:prstGeom>
              <a:blipFill rotWithShape="0">
                <a:blip r:embed="rId3"/>
                <a:stretch>
                  <a:fillRect b="-96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447800" y="1494000"/>
                <a:ext cx="6324600" cy="4138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charset="0"/>
                            </a:rPr>
                            <m:t>𝐼</m:t>
                          </m:r>
                        </m:e>
                        <m:sub>
                          <m:r>
                            <a:rPr lang="en-US" sz="2000" i="1">
                              <a:latin typeface="Cambria Math" charset="0"/>
                            </a:rPr>
                            <m:t>𝑘</m:t>
                          </m:r>
                        </m:sub>
                      </m:sSub>
                      <m:r>
                        <a:rPr lang="en-US" sz="2000">
                          <a:latin typeface="Cambria Math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charset="0"/>
                        </a:rPr>
                        <m:t>Amount</m:t>
                      </m:r>
                      <m:r>
                        <a:rPr lang="en-US" sz="200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charset="0"/>
                        </a:rPr>
                        <m:t>of</m:t>
                      </m:r>
                      <m:r>
                        <a:rPr lang="en-US" sz="200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charset="0"/>
                        </a:rPr>
                        <m:t>Interest</m:t>
                      </m:r>
                      <m:r>
                        <a:rPr lang="en-US" sz="200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charset="0"/>
                        </a:rPr>
                        <m:t>Paid</m:t>
                      </m:r>
                      <m:r>
                        <a:rPr lang="en-US" sz="200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charset="0"/>
                        </a:rPr>
                        <m:t>during</m:t>
                      </m:r>
                      <m:r>
                        <a:rPr lang="en-US" sz="200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charset="0"/>
                        </a:rPr>
                        <m:t>the</m:t>
                      </m:r>
                      <m:r>
                        <a:rPr lang="en-US" sz="2000">
                          <a:latin typeface="Cambria Math" charset="0"/>
                        </a:rPr>
                        <m:t> 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charset="0"/>
                            </a:rPr>
                            <m:t>𝑘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2000">
                              <a:latin typeface="Cambria Math" charset="0"/>
                            </a:rPr>
                            <m:t>th</m:t>
                          </m:r>
                        </m:sup>
                      </m:sSup>
                      <m:r>
                        <a:rPr lang="en-US" sz="2000" i="1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charset="0"/>
                        </a:rPr>
                        <m:t>period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1494000"/>
                <a:ext cx="6324600" cy="413896"/>
              </a:xfrm>
              <a:prstGeom prst="rect">
                <a:avLst/>
              </a:prstGeom>
              <a:blipFill rotWithShape="0">
                <a:blip r:embed="rId4"/>
                <a:stretch>
                  <a:fillRect t="-91176" b="-1220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200400" y="1905000"/>
                <a:ext cx="2667000" cy="4138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charset="0"/>
                            </a:rPr>
                            <m:t>𝐼</m:t>
                          </m:r>
                        </m:e>
                        <m:sub>
                          <m:r>
                            <a:rPr lang="en-US" sz="2000" i="1">
                              <a:latin typeface="Cambria Math" charset="0"/>
                            </a:rPr>
                            <m:t>𝑘</m:t>
                          </m:r>
                        </m:sub>
                      </m:sSub>
                      <m:r>
                        <a:rPr lang="en-US" sz="2000" b="0" i="1" smtClean="0">
                          <a:latin typeface="Cambria Math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charset="0"/>
                        </a:rPr>
                        <m:t>𝑖</m:t>
                      </m:r>
                      <m:r>
                        <a:rPr lang="en-US" sz="20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𝑘</m:t>
                          </m:r>
                          <m:r>
                            <a:rPr lang="en-US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1905000"/>
                <a:ext cx="2667000" cy="41389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447800" y="2362200"/>
                <a:ext cx="6324600" cy="4138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1" smtClean="0">
                              <a:latin typeface="Cambria Math" charset="0"/>
                            </a:rPr>
                            <m:t>P</m:t>
                          </m:r>
                        </m:e>
                        <m:sub>
                          <m:r>
                            <a:rPr lang="en-US" sz="2000" i="1">
                              <a:latin typeface="Cambria Math" charset="0"/>
                            </a:rPr>
                            <m:t>𝑘</m:t>
                          </m:r>
                        </m:sub>
                      </m:sSub>
                      <m:r>
                        <a:rPr lang="en-US" sz="2000">
                          <a:latin typeface="Cambria Math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charset="0"/>
                        </a:rPr>
                        <m:t>Amount</m:t>
                      </m:r>
                      <m:r>
                        <a:rPr lang="en-US" sz="200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charset="0"/>
                        </a:rPr>
                        <m:t>of</m:t>
                      </m:r>
                      <m:r>
                        <a:rPr lang="en-US" sz="200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Principal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Repaid</m:t>
                      </m:r>
                      <m:r>
                        <a:rPr lang="en-US" sz="200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with</m:t>
                      </m:r>
                      <m:r>
                        <a:rPr lang="en-US" sz="200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charset="0"/>
                        </a:rPr>
                        <m:t>the</m:t>
                      </m:r>
                      <m:r>
                        <a:rPr lang="en-US" sz="2000">
                          <a:latin typeface="Cambria Math" charset="0"/>
                        </a:rPr>
                        <m:t> 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charset="0"/>
                            </a:rPr>
                            <m:t>𝑘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2000">
                              <a:latin typeface="Cambria Math" charset="0"/>
                            </a:rPr>
                            <m:t>th</m:t>
                          </m:r>
                        </m:sup>
                      </m:sSup>
                      <m:r>
                        <a:rPr lang="en-US" sz="2000" i="1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charset="0"/>
                        </a:rPr>
                        <m:t>p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ayment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2362200"/>
                <a:ext cx="6324600" cy="413896"/>
              </a:xfrm>
              <a:prstGeom prst="rect">
                <a:avLst/>
              </a:prstGeom>
              <a:blipFill rotWithShape="0">
                <a:blip r:embed="rId6"/>
                <a:stretch>
                  <a:fillRect t="-94030" b="-123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667000" y="3048000"/>
                <a:ext cx="1828800" cy="4138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sz="2000" i="1">
                              <a:latin typeface="Cambria Math" charset="0"/>
                            </a:rPr>
                            <m:t>𝑘</m:t>
                          </m:r>
                        </m:sub>
                      </m:sSub>
                      <m:r>
                        <a:rPr lang="en-US" sz="2000" b="0" i="1" smtClean="0"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𝐶</m:t>
                          </m:r>
                        </m:e>
                        <m:sub>
                          <m:r>
                            <a:rPr lang="en-US" sz="2000" i="1">
                              <a:latin typeface="Cambria Math" charset="0"/>
                            </a:rPr>
                            <m:t>𝑘</m:t>
                          </m:r>
                        </m:sub>
                      </m:sSub>
                      <m:r>
                        <a:rPr lang="en-US" sz="2000" b="0" i="1" smtClean="0">
                          <a:latin typeface="Cambria Math" charset="0"/>
                        </a:rPr>
                        <m:t>−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𝐼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0" y="3048000"/>
                <a:ext cx="1828800" cy="413896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06248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/>
          <p:cNvSpPr txBox="1">
            <a:spLocks/>
          </p:cNvSpPr>
          <p:nvPr/>
        </p:nvSpPr>
        <p:spPr>
          <a:xfrm>
            <a:off x="457200" y="1494000"/>
            <a:ext cx="80010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57150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165100">
              <a:spcBef>
                <a:spcPts val="900"/>
              </a:spcBef>
            </a:pPr>
            <a:endParaRPr lang="en-US" sz="2000" dirty="0">
              <a:solidFill>
                <a:schemeClr val="tx1"/>
              </a:solidFill>
              <a:latin typeface="Bold sand ms"/>
            </a:endParaRPr>
          </a:p>
          <a:p>
            <a:pPr marL="0" indent="0">
              <a:buFont typeface="Arial" pitchFamily="34" charset="0"/>
              <a:buNone/>
            </a:pPr>
            <a:endParaRPr lang="en-US" sz="2000" dirty="0">
              <a:solidFill>
                <a:schemeClr val="tx1"/>
              </a:solidFill>
              <a:latin typeface="Bold sand m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1"/>
              <p:cNvSpPr txBox="1">
                <a:spLocks/>
              </p:cNvSpPr>
              <p:nvPr/>
            </p:nvSpPr>
            <p:spPr>
              <a:xfrm>
                <a:off x="228600" y="228600"/>
                <a:ext cx="8686800" cy="11430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spcAft>
                    <a:spcPts val="1200"/>
                  </a:spcAft>
                </a:pPr>
                <a:r>
                  <a:rPr lang="en-US" b="1" dirty="0">
                    <a:latin typeface="Bold sand m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charset="0"/>
                          </a:rPr>
                          <m:t>𝑰</m:t>
                        </m:r>
                      </m:e>
                      <m:sub>
                        <m:r>
                          <a:rPr lang="en-US" b="1" i="1" smtClean="0">
                            <a:latin typeface="Cambria Math" charset="0"/>
                          </a:rPr>
                          <m:t>𝒌</m:t>
                        </m:r>
                      </m:sub>
                    </m:sSub>
                  </m:oMath>
                </a14:m>
                <a:r>
                  <a:rPr lang="en-US" b="1" dirty="0">
                    <a:latin typeface="Bold sand ms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charset="0"/>
                          </a:rPr>
                          <m:t>𝑷</m:t>
                        </m:r>
                      </m:e>
                      <m:sub>
                        <m:r>
                          <a:rPr lang="en-US" b="1" i="1">
                            <a:latin typeface="Cambria Math" charset="0"/>
                          </a:rPr>
                          <m:t>𝒌</m:t>
                        </m:r>
                      </m:sub>
                    </m:sSub>
                    <m:r>
                      <a:rPr lang="en-US" b="1" i="1">
                        <a:latin typeface="Cambria Math" charset="0"/>
                      </a:rPr>
                      <m:t> </m:t>
                    </m:r>
                  </m:oMath>
                </a14:m>
                <a:endParaRPr lang="en-US" b="1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4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28600"/>
                <a:ext cx="8686800" cy="1143000"/>
              </a:xfrm>
              <a:prstGeom prst="rect">
                <a:avLst/>
              </a:prstGeom>
              <a:blipFill rotWithShape="0">
                <a:blip r:embed="rId3"/>
                <a:stretch>
                  <a:fillRect b="-96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447800" y="1494000"/>
                <a:ext cx="6324600" cy="4138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charset="0"/>
                            </a:rPr>
                            <m:t>𝐼</m:t>
                          </m:r>
                        </m:e>
                        <m:sub>
                          <m:r>
                            <a:rPr lang="en-US" sz="2000" i="1">
                              <a:latin typeface="Cambria Math" charset="0"/>
                            </a:rPr>
                            <m:t>𝑘</m:t>
                          </m:r>
                        </m:sub>
                      </m:sSub>
                      <m:r>
                        <a:rPr lang="en-US" sz="2000">
                          <a:latin typeface="Cambria Math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charset="0"/>
                        </a:rPr>
                        <m:t>Amount</m:t>
                      </m:r>
                      <m:r>
                        <a:rPr lang="en-US" sz="200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charset="0"/>
                        </a:rPr>
                        <m:t>of</m:t>
                      </m:r>
                      <m:r>
                        <a:rPr lang="en-US" sz="200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charset="0"/>
                        </a:rPr>
                        <m:t>Interest</m:t>
                      </m:r>
                      <m:r>
                        <a:rPr lang="en-US" sz="200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charset="0"/>
                        </a:rPr>
                        <m:t>Paid</m:t>
                      </m:r>
                      <m:r>
                        <a:rPr lang="en-US" sz="200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charset="0"/>
                        </a:rPr>
                        <m:t>during</m:t>
                      </m:r>
                      <m:r>
                        <a:rPr lang="en-US" sz="200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charset="0"/>
                        </a:rPr>
                        <m:t>the</m:t>
                      </m:r>
                      <m:r>
                        <a:rPr lang="en-US" sz="2000">
                          <a:latin typeface="Cambria Math" charset="0"/>
                        </a:rPr>
                        <m:t> 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charset="0"/>
                            </a:rPr>
                            <m:t>𝑘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2000">
                              <a:latin typeface="Cambria Math" charset="0"/>
                            </a:rPr>
                            <m:t>th</m:t>
                          </m:r>
                        </m:sup>
                      </m:sSup>
                      <m:r>
                        <a:rPr lang="en-US" sz="2000" i="1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charset="0"/>
                        </a:rPr>
                        <m:t>period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1494000"/>
                <a:ext cx="6324600" cy="413896"/>
              </a:xfrm>
              <a:prstGeom prst="rect">
                <a:avLst/>
              </a:prstGeom>
              <a:blipFill rotWithShape="0">
                <a:blip r:embed="rId4"/>
                <a:stretch>
                  <a:fillRect t="-91176" b="-1220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200400" y="1905000"/>
                <a:ext cx="2667000" cy="4138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charset="0"/>
                            </a:rPr>
                            <m:t>𝐼</m:t>
                          </m:r>
                        </m:e>
                        <m:sub>
                          <m:r>
                            <a:rPr lang="en-US" sz="2000" i="1">
                              <a:latin typeface="Cambria Math" charset="0"/>
                            </a:rPr>
                            <m:t>𝑘</m:t>
                          </m:r>
                        </m:sub>
                      </m:sSub>
                      <m:r>
                        <a:rPr lang="en-US" sz="2000" b="0" i="1" smtClean="0">
                          <a:latin typeface="Cambria Math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charset="0"/>
                        </a:rPr>
                        <m:t>𝑖</m:t>
                      </m:r>
                      <m:r>
                        <a:rPr lang="en-US" sz="20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𝑘</m:t>
                          </m:r>
                          <m:r>
                            <a:rPr lang="en-US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1905000"/>
                <a:ext cx="2667000" cy="41389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447800" y="2362200"/>
                <a:ext cx="6324600" cy="4138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1" smtClean="0">
                              <a:latin typeface="Cambria Math" charset="0"/>
                            </a:rPr>
                            <m:t>P</m:t>
                          </m:r>
                        </m:e>
                        <m:sub>
                          <m:r>
                            <a:rPr lang="en-US" sz="2000" i="1">
                              <a:latin typeface="Cambria Math" charset="0"/>
                            </a:rPr>
                            <m:t>𝑘</m:t>
                          </m:r>
                        </m:sub>
                      </m:sSub>
                      <m:r>
                        <a:rPr lang="en-US" sz="2000">
                          <a:latin typeface="Cambria Math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charset="0"/>
                        </a:rPr>
                        <m:t>Amount</m:t>
                      </m:r>
                      <m:r>
                        <a:rPr lang="en-US" sz="200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charset="0"/>
                        </a:rPr>
                        <m:t>of</m:t>
                      </m:r>
                      <m:r>
                        <a:rPr lang="en-US" sz="200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Principal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Repaid</m:t>
                      </m:r>
                      <m:r>
                        <a:rPr lang="en-US" sz="200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with</m:t>
                      </m:r>
                      <m:r>
                        <a:rPr lang="en-US" sz="200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charset="0"/>
                        </a:rPr>
                        <m:t>the</m:t>
                      </m:r>
                      <m:r>
                        <a:rPr lang="en-US" sz="2000">
                          <a:latin typeface="Cambria Math" charset="0"/>
                        </a:rPr>
                        <m:t> 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charset="0"/>
                            </a:rPr>
                            <m:t>𝑘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2000">
                              <a:latin typeface="Cambria Math" charset="0"/>
                            </a:rPr>
                            <m:t>th</m:t>
                          </m:r>
                        </m:sup>
                      </m:sSup>
                      <m:r>
                        <a:rPr lang="en-US" sz="2000" i="1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charset="0"/>
                        </a:rPr>
                        <m:t>p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ayment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2362200"/>
                <a:ext cx="6324600" cy="413896"/>
              </a:xfrm>
              <a:prstGeom prst="rect">
                <a:avLst/>
              </a:prstGeom>
              <a:blipFill rotWithShape="0">
                <a:blip r:embed="rId6"/>
                <a:stretch>
                  <a:fillRect t="-94030" b="-123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667000" y="3048000"/>
                <a:ext cx="1828800" cy="4138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sz="2000" i="1">
                              <a:latin typeface="Cambria Math" charset="0"/>
                            </a:rPr>
                            <m:t>𝑘</m:t>
                          </m:r>
                        </m:sub>
                      </m:sSub>
                      <m:r>
                        <a:rPr lang="en-US" sz="2000" b="0" i="1" smtClean="0"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𝐶</m:t>
                          </m:r>
                        </m:e>
                        <m:sub>
                          <m:r>
                            <a:rPr lang="en-US" sz="2000" i="1">
                              <a:latin typeface="Cambria Math" charset="0"/>
                            </a:rPr>
                            <m:t>𝑘</m:t>
                          </m:r>
                        </m:sub>
                      </m:sSub>
                      <m:r>
                        <a:rPr lang="en-US" sz="2000" b="0" i="1" smtClean="0">
                          <a:latin typeface="Cambria Math" charset="0"/>
                        </a:rPr>
                        <m:t>−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𝐼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0" y="3048000"/>
                <a:ext cx="1828800" cy="413896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4876800" y="2743200"/>
                <a:ext cx="1828800" cy="9326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</a:rPr>
                        <m:t>𝐿</m:t>
                      </m:r>
                      <m:r>
                        <a:rPr lang="en-US" sz="2000" b="0" i="1" smtClean="0">
                          <a:latin typeface="Cambria Math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is-I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0" i="1" smtClean="0">
                              <a:latin typeface="Cambria Math" charset="0"/>
                            </a:rPr>
                            <m:t>𝑘</m:t>
                          </m:r>
                          <m:r>
                            <a:rPr lang="en-US" sz="2000" b="0" i="1" smtClean="0">
                              <a:latin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charset="0"/>
                                </a:rPr>
                                <m:t>𝑘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00" y="2743200"/>
                <a:ext cx="1828800" cy="932628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34729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/>
          <p:cNvSpPr txBox="1">
            <a:spLocks/>
          </p:cNvSpPr>
          <p:nvPr/>
        </p:nvSpPr>
        <p:spPr>
          <a:xfrm>
            <a:off x="457200" y="1494000"/>
            <a:ext cx="80010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57150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165100">
              <a:spcBef>
                <a:spcPts val="900"/>
              </a:spcBef>
            </a:pPr>
            <a:endParaRPr lang="en-US" sz="2000" dirty="0">
              <a:solidFill>
                <a:schemeClr val="tx1"/>
              </a:solidFill>
              <a:latin typeface="Bold sand ms"/>
            </a:endParaRPr>
          </a:p>
          <a:p>
            <a:pPr marL="0" indent="0">
              <a:buFont typeface="Arial" pitchFamily="34" charset="0"/>
              <a:buNone/>
            </a:pPr>
            <a:endParaRPr lang="en-US" sz="2000" dirty="0">
              <a:solidFill>
                <a:schemeClr val="tx1"/>
              </a:solidFill>
              <a:latin typeface="Bold sand m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447800" y="1494000"/>
                <a:ext cx="6324600" cy="4138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charset="0"/>
                            </a:rPr>
                            <m:t>𝐼</m:t>
                          </m:r>
                        </m:e>
                        <m:sub>
                          <m:r>
                            <a:rPr lang="en-US" sz="2000" i="1">
                              <a:latin typeface="Cambria Math" charset="0"/>
                            </a:rPr>
                            <m:t>𝑘</m:t>
                          </m:r>
                        </m:sub>
                      </m:sSub>
                      <m:r>
                        <a:rPr lang="en-US" sz="2000">
                          <a:latin typeface="Cambria Math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charset="0"/>
                        </a:rPr>
                        <m:t>Amount</m:t>
                      </m:r>
                      <m:r>
                        <a:rPr lang="en-US" sz="200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charset="0"/>
                        </a:rPr>
                        <m:t>of</m:t>
                      </m:r>
                      <m:r>
                        <a:rPr lang="en-US" sz="200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charset="0"/>
                        </a:rPr>
                        <m:t>Interest</m:t>
                      </m:r>
                      <m:r>
                        <a:rPr lang="en-US" sz="200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charset="0"/>
                        </a:rPr>
                        <m:t>Paid</m:t>
                      </m:r>
                      <m:r>
                        <a:rPr lang="en-US" sz="200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charset="0"/>
                        </a:rPr>
                        <m:t>during</m:t>
                      </m:r>
                      <m:r>
                        <a:rPr lang="en-US" sz="200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charset="0"/>
                        </a:rPr>
                        <m:t>the</m:t>
                      </m:r>
                      <m:r>
                        <a:rPr lang="en-US" sz="2000">
                          <a:latin typeface="Cambria Math" charset="0"/>
                        </a:rPr>
                        <m:t> 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charset="0"/>
                            </a:rPr>
                            <m:t>𝑘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2000">
                              <a:latin typeface="Cambria Math" charset="0"/>
                            </a:rPr>
                            <m:t>th</m:t>
                          </m:r>
                        </m:sup>
                      </m:sSup>
                      <m:r>
                        <a:rPr lang="en-US" sz="2000" i="1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charset="0"/>
                        </a:rPr>
                        <m:t>period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1494000"/>
                <a:ext cx="6324600" cy="413896"/>
              </a:xfrm>
              <a:prstGeom prst="rect">
                <a:avLst/>
              </a:prstGeom>
              <a:blipFill rotWithShape="0">
                <a:blip r:embed="rId4"/>
                <a:stretch>
                  <a:fillRect t="-91176" b="-1220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200400" y="1905000"/>
                <a:ext cx="2667000" cy="4138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charset="0"/>
                            </a:rPr>
                            <m:t>𝐼</m:t>
                          </m:r>
                        </m:e>
                        <m:sub>
                          <m:r>
                            <a:rPr lang="en-US" sz="2000" i="1">
                              <a:latin typeface="Cambria Math" charset="0"/>
                            </a:rPr>
                            <m:t>𝑘</m:t>
                          </m:r>
                        </m:sub>
                      </m:sSub>
                      <m:r>
                        <a:rPr lang="en-US" sz="2000" b="0" i="1" smtClean="0">
                          <a:latin typeface="Cambria Math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charset="0"/>
                        </a:rPr>
                        <m:t>𝑖</m:t>
                      </m:r>
                      <m:r>
                        <a:rPr lang="en-US" sz="20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𝑘</m:t>
                          </m:r>
                          <m:r>
                            <a:rPr lang="en-US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1905000"/>
                <a:ext cx="2667000" cy="41389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447800" y="2362200"/>
                <a:ext cx="6324600" cy="4138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1" smtClean="0">
                              <a:latin typeface="Cambria Math" charset="0"/>
                            </a:rPr>
                            <m:t>P</m:t>
                          </m:r>
                        </m:e>
                        <m:sub>
                          <m:r>
                            <a:rPr lang="en-US" sz="2000" i="1">
                              <a:latin typeface="Cambria Math" charset="0"/>
                            </a:rPr>
                            <m:t>𝑘</m:t>
                          </m:r>
                        </m:sub>
                      </m:sSub>
                      <m:r>
                        <a:rPr lang="en-US" sz="2000">
                          <a:latin typeface="Cambria Math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charset="0"/>
                        </a:rPr>
                        <m:t>Amount</m:t>
                      </m:r>
                      <m:r>
                        <a:rPr lang="en-US" sz="200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charset="0"/>
                        </a:rPr>
                        <m:t>of</m:t>
                      </m:r>
                      <m:r>
                        <a:rPr lang="en-US" sz="200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Principal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Repaid</m:t>
                      </m:r>
                      <m:r>
                        <a:rPr lang="en-US" sz="200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with</m:t>
                      </m:r>
                      <m:r>
                        <a:rPr lang="en-US" sz="200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charset="0"/>
                        </a:rPr>
                        <m:t>the</m:t>
                      </m:r>
                      <m:r>
                        <a:rPr lang="en-US" sz="2000">
                          <a:latin typeface="Cambria Math" charset="0"/>
                        </a:rPr>
                        <m:t> 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charset="0"/>
                            </a:rPr>
                            <m:t>𝑘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2000">
                              <a:latin typeface="Cambria Math" charset="0"/>
                            </a:rPr>
                            <m:t>th</m:t>
                          </m:r>
                        </m:sup>
                      </m:sSup>
                      <m:r>
                        <a:rPr lang="en-US" sz="2000" i="1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charset="0"/>
                        </a:rPr>
                        <m:t>p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ayment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2362200"/>
                <a:ext cx="6324600" cy="413896"/>
              </a:xfrm>
              <a:prstGeom prst="rect">
                <a:avLst/>
              </a:prstGeom>
              <a:blipFill rotWithShape="0">
                <a:blip r:embed="rId6"/>
                <a:stretch>
                  <a:fillRect t="-94030" b="-123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667000" y="3048000"/>
                <a:ext cx="1828800" cy="4138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sz="2000" i="1">
                              <a:latin typeface="Cambria Math" charset="0"/>
                            </a:rPr>
                            <m:t>𝑘</m:t>
                          </m:r>
                        </m:sub>
                      </m:sSub>
                      <m:r>
                        <a:rPr lang="en-US" sz="2000" b="0" i="1" smtClean="0"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𝐶</m:t>
                          </m:r>
                        </m:e>
                        <m:sub>
                          <m:r>
                            <a:rPr lang="en-US" sz="2000" i="1">
                              <a:latin typeface="Cambria Math" charset="0"/>
                            </a:rPr>
                            <m:t>𝑘</m:t>
                          </m:r>
                        </m:sub>
                      </m:sSub>
                      <m:r>
                        <a:rPr lang="en-US" sz="2000" b="0" i="1" smtClean="0">
                          <a:latin typeface="Cambria Math" charset="0"/>
                        </a:rPr>
                        <m:t>−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𝐼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0" y="3048000"/>
                <a:ext cx="1828800" cy="413896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4876800" y="2743200"/>
                <a:ext cx="1828800" cy="9326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</a:rPr>
                        <m:t>𝐿</m:t>
                      </m:r>
                      <m:r>
                        <a:rPr lang="en-US" sz="2000" b="0" i="1" smtClean="0">
                          <a:latin typeface="Cambria Math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is-I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0" i="1" smtClean="0">
                              <a:latin typeface="Cambria Math" charset="0"/>
                            </a:rPr>
                            <m:t>𝑘</m:t>
                          </m:r>
                          <m:r>
                            <a:rPr lang="en-US" sz="2000" b="0" i="1" smtClean="0">
                              <a:latin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charset="0"/>
                                </a:rPr>
                                <m:t>𝑘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00" y="2743200"/>
                <a:ext cx="1828800" cy="932628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itle 1"/>
          <p:cNvSpPr txBox="1">
            <a:spLocks/>
          </p:cNvSpPr>
          <p:nvPr/>
        </p:nvSpPr>
        <p:spPr>
          <a:xfrm>
            <a:off x="228600" y="228600"/>
            <a:ext cx="8686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r>
              <a:rPr lang="en-US" sz="4000" b="1" dirty="0">
                <a:latin typeface="Bold sand ms"/>
              </a:rPr>
              <a:t>Balances at Neighboring </a:t>
            </a:r>
            <a:r>
              <a:rPr lang="en-US" sz="4000" b="1">
                <a:latin typeface="Bold sand ms"/>
              </a:rPr>
              <a:t>Time Periods</a:t>
            </a:r>
            <a:endParaRPr lang="en-US" sz="4000" b="1" dirty="0">
              <a:latin typeface="Bold sand ms"/>
            </a:endParaRPr>
          </a:p>
        </p:txBody>
      </p:sp>
      <p:cxnSp>
        <p:nvCxnSpPr>
          <p:cNvPr id="11" name="Straight Arrow Connector 10"/>
          <p:cNvCxnSpPr>
            <a:cxnSpLocks/>
          </p:cNvCxnSpPr>
          <p:nvPr/>
        </p:nvCxnSpPr>
        <p:spPr>
          <a:xfrm flipV="1">
            <a:off x="1460020" y="5239423"/>
            <a:ext cx="6189098" cy="1837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cxnSpLocks/>
          </p:cNvCxnSpPr>
          <p:nvPr/>
        </p:nvCxnSpPr>
        <p:spPr>
          <a:xfrm>
            <a:off x="3505200" y="5074129"/>
            <a:ext cx="0" cy="33607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cxnSpLocks/>
          </p:cNvCxnSpPr>
          <p:nvPr/>
        </p:nvCxnSpPr>
        <p:spPr>
          <a:xfrm>
            <a:off x="5334000" y="5074129"/>
            <a:ext cx="0" cy="33607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3276600" y="5377304"/>
                <a:ext cx="685800" cy="4138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i="1">
                              <a:latin typeface="Cambria Math" charset="0"/>
                            </a:rPr>
                            <m:t>𝑘</m:t>
                          </m:r>
                          <m:r>
                            <a:rPr lang="en-US" sz="2000" b="0" i="1" smtClean="0">
                              <a:latin typeface="Cambria Math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6600" y="5377304"/>
                <a:ext cx="685800" cy="413896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5029200" y="5377304"/>
                <a:ext cx="685800" cy="4138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i="1">
                              <a:latin typeface="Cambria Math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0" y="5377304"/>
                <a:ext cx="685800" cy="413896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69392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/>
          <p:cNvSpPr txBox="1">
            <a:spLocks/>
          </p:cNvSpPr>
          <p:nvPr/>
        </p:nvSpPr>
        <p:spPr>
          <a:xfrm>
            <a:off x="457200" y="1494000"/>
            <a:ext cx="80010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57150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165100">
              <a:spcBef>
                <a:spcPts val="900"/>
              </a:spcBef>
            </a:pPr>
            <a:endParaRPr lang="en-US" sz="2000" dirty="0">
              <a:solidFill>
                <a:schemeClr val="tx1"/>
              </a:solidFill>
              <a:latin typeface="Bold sand ms"/>
            </a:endParaRPr>
          </a:p>
          <a:p>
            <a:pPr marL="0" indent="0">
              <a:buFont typeface="Arial" pitchFamily="34" charset="0"/>
              <a:buNone/>
            </a:pPr>
            <a:endParaRPr lang="en-US" sz="2000" dirty="0">
              <a:solidFill>
                <a:schemeClr val="tx1"/>
              </a:solidFill>
              <a:latin typeface="Bold sand m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447800" y="1494000"/>
                <a:ext cx="6324600" cy="4138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charset="0"/>
                            </a:rPr>
                            <m:t>𝐼</m:t>
                          </m:r>
                        </m:e>
                        <m:sub>
                          <m:r>
                            <a:rPr lang="en-US" sz="2000" i="1">
                              <a:latin typeface="Cambria Math" charset="0"/>
                            </a:rPr>
                            <m:t>𝑘</m:t>
                          </m:r>
                        </m:sub>
                      </m:sSub>
                      <m:r>
                        <a:rPr lang="en-US" sz="2000">
                          <a:latin typeface="Cambria Math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charset="0"/>
                        </a:rPr>
                        <m:t>Amount</m:t>
                      </m:r>
                      <m:r>
                        <a:rPr lang="en-US" sz="200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charset="0"/>
                        </a:rPr>
                        <m:t>of</m:t>
                      </m:r>
                      <m:r>
                        <a:rPr lang="en-US" sz="200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charset="0"/>
                        </a:rPr>
                        <m:t>Interest</m:t>
                      </m:r>
                      <m:r>
                        <a:rPr lang="en-US" sz="200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charset="0"/>
                        </a:rPr>
                        <m:t>Paid</m:t>
                      </m:r>
                      <m:r>
                        <a:rPr lang="en-US" sz="200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charset="0"/>
                        </a:rPr>
                        <m:t>during</m:t>
                      </m:r>
                      <m:r>
                        <a:rPr lang="en-US" sz="200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charset="0"/>
                        </a:rPr>
                        <m:t>the</m:t>
                      </m:r>
                      <m:r>
                        <a:rPr lang="en-US" sz="2000">
                          <a:latin typeface="Cambria Math" charset="0"/>
                        </a:rPr>
                        <m:t> 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charset="0"/>
                            </a:rPr>
                            <m:t>𝑘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2000">
                              <a:latin typeface="Cambria Math" charset="0"/>
                            </a:rPr>
                            <m:t>th</m:t>
                          </m:r>
                        </m:sup>
                      </m:sSup>
                      <m:r>
                        <a:rPr lang="en-US" sz="2000" i="1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charset="0"/>
                        </a:rPr>
                        <m:t>period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1494000"/>
                <a:ext cx="6324600" cy="413896"/>
              </a:xfrm>
              <a:prstGeom prst="rect">
                <a:avLst/>
              </a:prstGeom>
              <a:blipFill rotWithShape="0">
                <a:blip r:embed="rId4"/>
                <a:stretch>
                  <a:fillRect t="-91176" b="-1220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200400" y="1905000"/>
                <a:ext cx="2667000" cy="4138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charset="0"/>
                            </a:rPr>
                            <m:t>𝐼</m:t>
                          </m:r>
                        </m:e>
                        <m:sub>
                          <m:r>
                            <a:rPr lang="en-US" sz="2000" i="1">
                              <a:latin typeface="Cambria Math" charset="0"/>
                            </a:rPr>
                            <m:t>𝑘</m:t>
                          </m:r>
                        </m:sub>
                      </m:sSub>
                      <m:r>
                        <a:rPr lang="en-US" sz="2000" b="0" i="1" smtClean="0">
                          <a:latin typeface="Cambria Math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charset="0"/>
                        </a:rPr>
                        <m:t>𝑖</m:t>
                      </m:r>
                      <m:r>
                        <a:rPr lang="en-US" sz="20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𝑘</m:t>
                          </m:r>
                          <m:r>
                            <a:rPr lang="en-US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1905000"/>
                <a:ext cx="2667000" cy="41389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447800" y="2362200"/>
                <a:ext cx="6324600" cy="4138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1" smtClean="0">
                              <a:latin typeface="Cambria Math" charset="0"/>
                            </a:rPr>
                            <m:t>P</m:t>
                          </m:r>
                        </m:e>
                        <m:sub>
                          <m:r>
                            <a:rPr lang="en-US" sz="2000" i="1">
                              <a:latin typeface="Cambria Math" charset="0"/>
                            </a:rPr>
                            <m:t>𝑘</m:t>
                          </m:r>
                        </m:sub>
                      </m:sSub>
                      <m:r>
                        <a:rPr lang="en-US" sz="2000">
                          <a:latin typeface="Cambria Math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charset="0"/>
                        </a:rPr>
                        <m:t>Amount</m:t>
                      </m:r>
                      <m:r>
                        <a:rPr lang="en-US" sz="200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charset="0"/>
                        </a:rPr>
                        <m:t>of</m:t>
                      </m:r>
                      <m:r>
                        <a:rPr lang="en-US" sz="200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Principal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Repaid</m:t>
                      </m:r>
                      <m:r>
                        <a:rPr lang="en-US" sz="200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with</m:t>
                      </m:r>
                      <m:r>
                        <a:rPr lang="en-US" sz="200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charset="0"/>
                        </a:rPr>
                        <m:t>the</m:t>
                      </m:r>
                      <m:r>
                        <a:rPr lang="en-US" sz="2000">
                          <a:latin typeface="Cambria Math" charset="0"/>
                        </a:rPr>
                        <m:t> 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charset="0"/>
                            </a:rPr>
                            <m:t>𝑘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2000">
                              <a:latin typeface="Cambria Math" charset="0"/>
                            </a:rPr>
                            <m:t>th</m:t>
                          </m:r>
                        </m:sup>
                      </m:sSup>
                      <m:r>
                        <a:rPr lang="en-US" sz="2000" i="1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charset="0"/>
                        </a:rPr>
                        <m:t>p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ayment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2362200"/>
                <a:ext cx="6324600" cy="413896"/>
              </a:xfrm>
              <a:prstGeom prst="rect">
                <a:avLst/>
              </a:prstGeom>
              <a:blipFill rotWithShape="0">
                <a:blip r:embed="rId6"/>
                <a:stretch>
                  <a:fillRect t="-94030" b="-123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667000" y="3048000"/>
                <a:ext cx="1828800" cy="4138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sz="2000" i="1">
                              <a:latin typeface="Cambria Math" charset="0"/>
                            </a:rPr>
                            <m:t>𝑘</m:t>
                          </m:r>
                        </m:sub>
                      </m:sSub>
                      <m:r>
                        <a:rPr lang="en-US" sz="2000" b="0" i="1" smtClean="0"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𝐶</m:t>
                          </m:r>
                        </m:e>
                        <m:sub>
                          <m:r>
                            <a:rPr lang="en-US" sz="2000" i="1">
                              <a:latin typeface="Cambria Math" charset="0"/>
                            </a:rPr>
                            <m:t>𝑘</m:t>
                          </m:r>
                        </m:sub>
                      </m:sSub>
                      <m:r>
                        <a:rPr lang="en-US" sz="2000" b="0" i="1" smtClean="0">
                          <a:latin typeface="Cambria Math" charset="0"/>
                        </a:rPr>
                        <m:t>−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𝐼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0" y="3048000"/>
                <a:ext cx="1828800" cy="413896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4876800" y="2743200"/>
                <a:ext cx="1828800" cy="9326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</a:rPr>
                        <m:t>𝐿</m:t>
                      </m:r>
                      <m:r>
                        <a:rPr lang="en-US" sz="2000" b="0" i="1" smtClean="0">
                          <a:latin typeface="Cambria Math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is-I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0" i="1" smtClean="0">
                              <a:latin typeface="Cambria Math" charset="0"/>
                            </a:rPr>
                            <m:t>𝑘</m:t>
                          </m:r>
                          <m:r>
                            <a:rPr lang="en-US" sz="2000" b="0" i="1" smtClean="0">
                              <a:latin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charset="0"/>
                                </a:rPr>
                                <m:t>𝑘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00" y="2743200"/>
                <a:ext cx="1828800" cy="932628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itle 1"/>
          <p:cNvSpPr txBox="1">
            <a:spLocks/>
          </p:cNvSpPr>
          <p:nvPr/>
        </p:nvSpPr>
        <p:spPr>
          <a:xfrm>
            <a:off x="228600" y="228600"/>
            <a:ext cx="8686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r>
              <a:rPr lang="en-US" sz="4000" b="1" dirty="0">
                <a:latin typeface="Bold sand ms"/>
              </a:rPr>
              <a:t>Balances at Neighboring </a:t>
            </a:r>
            <a:r>
              <a:rPr lang="en-US" sz="4000" b="1">
                <a:latin typeface="Bold sand ms"/>
              </a:rPr>
              <a:t>Time Periods</a:t>
            </a:r>
            <a:endParaRPr lang="en-US" sz="4000" b="1" dirty="0">
              <a:latin typeface="Bold sand ms"/>
            </a:endParaRPr>
          </a:p>
        </p:txBody>
      </p:sp>
      <p:cxnSp>
        <p:nvCxnSpPr>
          <p:cNvPr id="11" name="Straight Arrow Connector 10"/>
          <p:cNvCxnSpPr>
            <a:cxnSpLocks/>
          </p:cNvCxnSpPr>
          <p:nvPr/>
        </p:nvCxnSpPr>
        <p:spPr>
          <a:xfrm flipV="1">
            <a:off x="1460020" y="5239423"/>
            <a:ext cx="6189098" cy="1837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cxnSpLocks/>
          </p:cNvCxnSpPr>
          <p:nvPr/>
        </p:nvCxnSpPr>
        <p:spPr>
          <a:xfrm>
            <a:off x="3505200" y="5074129"/>
            <a:ext cx="0" cy="33607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cxnSpLocks/>
          </p:cNvCxnSpPr>
          <p:nvPr/>
        </p:nvCxnSpPr>
        <p:spPr>
          <a:xfrm>
            <a:off x="5334000" y="5074129"/>
            <a:ext cx="0" cy="33607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181600" y="4572000"/>
                <a:ext cx="381000" cy="369332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600" y="4572000"/>
                <a:ext cx="381000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3276600" y="5377304"/>
                <a:ext cx="685800" cy="4138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i="1">
                              <a:latin typeface="Cambria Math" charset="0"/>
                            </a:rPr>
                            <m:t>𝑘</m:t>
                          </m:r>
                          <m:r>
                            <a:rPr lang="en-US" sz="2000" b="0" i="1" smtClean="0">
                              <a:latin typeface="Cambria Math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6600" y="5377304"/>
                <a:ext cx="685800" cy="413896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5029200" y="5377304"/>
                <a:ext cx="685800" cy="4138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i="1">
                              <a:latin typeface="Cambria Math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0" y="5377304"/>
                <a:ext cx="685800" cy="413896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74835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/>
          <p:cNvSpPr txBox="1">
            <a:spLocks/>
          </p:cNvSpPr>
          <p:nvPr/>
        </p:nvSpPr>
        <p:spPr>
          <a:xfrm>
            <a:off x="457200" y="1494000"/>
            <a:ext cx="80010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57150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165100">
              <a:spcBef>
                <a:spcPts val="900"/>
              </a:spcBef>
            </a:pPr>
            <a:endParaRPr lang="en-US" sz="2000" dirty="0">
              <a:solidFill>
                <a:schemeClr val="tx1"/>
              </a:solidFill>
              <a:latin typeface="Bold sand ms"/>
            </a:endParaRPr>
          </a:p>
          <a:p>
            <a:pPr marL="0" indent="0">
              <a:buFont typeface="Arial" pitchFamily="34" charset="0"/>
              <a:buNone/>
            </a:pPr>
            <a:endParaRPr lang="en-US" sz="2000" dirty="0">
              <a:solidFill>
                <a:schemeClr val="tx1"/>
              </a:solidFill>
              <a:latin typeface="Bold sand m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447800" y="1494000"/>
                <a:ext cx="6324600" cy="4138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charset="0"/>
                            </a:rPr>
                            <m:t>𝐼</m:t>
                          </m:r>
                        </m:e>
                        <m:sub>
                          <m:r>
                            <a:rPr lang="en-US" sz="2000" i="1">
                              <a:latin typeface="Cambria Math" charset="0"/>
                            </a:rPr>
                            <m:t>𝑘</m:t>
                          </m:r>
                        </m:sub>
                      </m:sSub>
                      <m:r>
                        <a:rPr lang="en-US" sz="2000">
                          <a:latin typeface="Cambria Math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charset="0"/>
                        </a:rPr>
                        <m:t>Amount</m:t>
                      </m:r>
                      <m:r>
                        <a:rPr lang="en-US" sz="200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charset="0"/>
                        </a:rPr>
                        <m:t>of</m:t>
                      </m:r>
                      <m:r>
                        <a:rPr lang="en-US" sz="200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charset="0"/>
                        </a:rPr>
                        <m:t>Interest</m:t>
                      </m:r>
                      <m:r>
                        <a:rPr lang="en-US" sz="200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charset="0"/>
                        </a:rPr>
                        <m:t>Paid</m:t>
                      </m:r>
                      <m:r>
                        <a:rPr lang="en-US" sz="200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charset="0"/>
                        </a:rPr>
                        <m:t>during</m:t>
                      </m:r>
                      <m:r>
                        <a:rPr lang="en-US" sz="200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charset="0"/>
                        </a:rPr>
                        <m:t>the</m:t>
                      </m:r>
                      <m:r>
                        <a:rPr lang="en-US" sz="2000">
                          <a:latin typeface="Cambria Math" charset="0"/>
                        </a:rPr>
                        <m:t> 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charset="0"/>
                            </a:rPr>
                            <m:t>𝑘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2000">
                              <a:latin typeface="Cambria Math" charset="0"/>
                            </a:rPr>
                            <m:t>th</m:t>
                          </m:r>
                        </m:sup>
                      </m:sSup>
                      <m:r>
                        <a:rPr lang="en-US" sz="2000" i="1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charset="0"/>
                        </a:rPr>
                        <m:t>period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1494000"/>
                <a:ext cx="6324600" cy="413896"/>
              </a:xfrm>
              <a:prstGeom prst="rect">
                <a:avLst/>
              </a:prstGeom>
              <a:blipFill rotWithShape="0">
                <a:blip r:embed="rId4"/>
                <a:stretch>
                  <a:fillRect t="-91176" b="-1220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200400" y="1905000"/>
                <a:ext cx="2667000" cy="4138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charset="0"/>
                            </a:rPr>
                            <m:t>𝐼</m:t>
                          </m:r>
                        </m:e>
                        <m:sub>
                          <m:r>
                            <a:rPr lang="en-US" sz="2000" i="1">
                              <a:latin typeface="Cambria Math" charset="0"/>
                            </a:rPr>
                            <m:t>𝑘</m:t>
                          </m:r>
                        </m:sub>
                      </m:sSub>
                      <m:r>
                        <a:rPr lang="en-US" sz="2000" b="0" i="1" smtClean="0">
                          <a:latin typeface="Cambria Math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charset="0"/>
                        </a:rPr>
                        <m:t>𝑖</m:t>
                      </m:r>
                      <m:r>
                        <a:rPr lang="en-US" sz="20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𝑘</m:t>
                          </m:r>
                          <m:r>
                            <a:rPr lang="en-US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1905000"/>
                <a:ext cx="2667000" cy="41389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447800" y="2362200"/>
                <a:ext cx="6324600" cy="4138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1" smtClean="0">
                              <a:latin typeface="Cambria Math" charset="0"/>
                            </a:rPr>
                            <m:t>P</m:t>
                          </m:r>
                        </m:e>
                        <m:sub>
                          <m:r>
                            <a:rPr lang="en-US" sz="2000" i="1">
                              <a:latin typeface="Cambria Math" charset="0"/>
                            </a:rPr>
                            <m:t>𝑘</m:t>
                          </m:r>
                        </m:sub>
                      </m:sSub>
                      <m:r>
                        <a:rPr lang="en-US" sz="2000">
                          <a:latin typeface="Cambria Math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charset="0"/>
                        </a:rPr>
                        <m:t>Amount</m:t>
                      </m:r>
                      <m:r>
                        <a:rPr lang="en-US" sz="200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charset="0"/>
                        </a:rPr>
                        <m:t>of</m:t>
                      </m:r>
                      <m:r>
                        <a:rPr lang="en-US" sz="200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Principal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Repaid</m:t>
                      </m:r>
                      <m:r>
                        <a:rPr lang="en-US" sz="200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with</m:t>
                      </m:r>
                      <m:r>
                        <a:rPr lang="en-US" sz="200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charset="0"/>
                        </a:rPr>
                        <m:t>the</m:t>
                      </m:r>
                      <m:r>
                        <a:rPr lang="en-US" sz="2000">
                          <a:latin typeface="Cambria Math" charset="0"/>
                        </a:rPr>
                        <m:t> 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charset="0"/>
                            </a:rPr>
                            <m:t>𝑘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2000">
                              <a:latin typeface="Cambria Math" charset="0"/>
                            </a:rPr>
                            <m:t>th</m:t>
                          </m:r>
                        </m:sup>
                      </m:sSup>
                      <m:r>
                        <a:rPr lang="en-US" sz="2000" i="1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charset="0"/>
                        </a:rPr>
                        <m:t>p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ayment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2362200"/>
                <a:ext cx="6324600" cy="413896"/>
              </a:xfrm>
              <a:prstGeom prst="rect">
                <a:avLst/>
              </a:prstGeom>
              <a:blipFill rotWithShape="0">
                <a:blip r:embed="rId6"/>
                <a:stretch>
                  <a:fillRect t="-94030" b="-123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667000" y="3048000"/>
                <a:ext cx="1828800" cy="4138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sz="2000" i="1">
                              <a:latin typeface="Cambria Math" charset="0"/>
                            </a:rPr>
                            <m:t>𝑘</m:t>
                          </m:r>
                        </m:sub>
                      </m:sSub>
                      <m:r>
                        <a:rPr lang="en-US" sz="2000" b="0" i="1" smtClean="0"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𝐶</m:t>
                          </m:r>
                        </m:e>
                        <m:sub>
                          <m:r>
                            <a:rPr lang="en-US" sz="2000" i="1">
                              <a:latin typeface="Cambria Math" charset="0"/>
                            </a:rPr>
                            <m:t>𝑘</m:t>
                          </m:r>
                        </m:sub>
                      </m:sSub>
                      <m:r>
                        <a:rPr lang="en-US" sz="2000" b="0" i="1" smtClean="0">
                          <a:latin typeface="Cambria Math" charset="0"/>
                        </a:rPr>
                        <m:t>−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𝐼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0" y="3048000"/>
                <a:ext cx="1828800" cy="413896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4876800" y="2743200"/>
                <a:ext cx="1828800" cy="9326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</a:rPr>
                        <m:t>𝐿</m:t>
                      </m:r>
                      <m:r>
                        <a:rPr lang="en-US" sz="2000" b="0" i="1" smtClean="0">
                          <a:latin typeface="Cambria Math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is-I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0" i="1" smtClean="0">
                              <a:latin typeface="Cambria Math" charset="0"/>
                            </a:rPr>
                            <m:t>𝑘</m:t>
                          </m:r>
                          <m:r>
                            <a:rPr lang="en-US" sz="2000" b="0" i="1" smtClean="0">
                              <a:latin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charset="0"/>
                                </a:rPr>
                                <m:t>𝑘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00" y="2743200"/>
                <a:ext cx="1828800" cy="932628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itle 1"/>
          <p:cNvSpPr txBox="1">
            <a:spLocks/>
          </p:cNvSpPr>
          <p:nvPr/>
        </p:nvSpPr>
        <p:spPr>
          <a:xfrm>
            <a:off x="228600" y="228600"/>
            <a:ext cx="8686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r>
              <a:rPr lang="en-US" sz="4000" b="1" dirty="0">
                <a:latin typeface="Bold sand ms"/>
              </a:rPr>
              <a:t>Balances at Neighboring </a:t>
            </a:r>
            <a:r>
              <a:rPr lang="en-US" sz="4000" b="1">
                <a:latin typeface="Bold sand ms"/>
              </a:rPr>
              <a:t>Time Periods</a:t>
            </a:r>
            <a:endParaRPr lang="en-US" sz="4000" b="1" dirty="0">
              <a:latin typeface="Bold sand ms"/>
            </a:endParaRPr>
          </a:p>
        </p:txBody>
      </p:sp>
      <p:cxnSp>
        <p:nvCxnSpPr>
          <p:cNvPr id="11" name="Straight Arrow Connector 10"/>
          <p:cNvCxnSpPr>
            <a:cxnSpLocks/>
          </p:cNvCxnSpPr>
          <p:nvPr/>
        </p:nvCxnSpPr>
        <p:spPr>
          <a:xfrm flipV="1">
            <a:off x="1460020" y="5239423"/>
            <a:ext cx="6189098" cy="1837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cxnSpLocks/>
          </p:cNvCxnSpPr>
          <p:nvPr/>
        </p:nvCxnSpPr>
        <p:spPr>
          <a:xfrm>
            <a:off x="3505200" y="5074129"/>
            <a:ext cx="0" cy="33607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cxnSpLocks/>
          </p:cNvCxnSpPr>
          <p:nvPr/>
        </p:nvCxnSpPr>
        <p:spPr>
          <a:xfrm>
            <a:off x="5334000" y="5074129"/>
            <a:ext cx="0" cy="33607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181600" y="4572000"/>
                <a:ext cx="381000" cy="369332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600" y="4572000"/>
                <a:ext cx="381000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3276600" y="5377304"/>
                <a:ext cx="685800" cy="4138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i="1">
                              <a:latin typeface="Cambria Math" charset="0"/>
                            </a:rPr>
                            <m:t>𝑘</m:t>
                          </m:r>
                          <m:r>
                            <a:rPr lang="en-US" sz="2000" b="0" i="1" smtClean="0">
                              <a:latin typeface="Cambria Math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6600" y="5377304"/>
                <a:ext cx="685800" cy="413896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5029200" y="5377304"/>
                <a:ext cx="685800" cy="4138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i="1">
                              <a:latin typeface="Cambria Math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0" y="5377304"/>
                <a:ext cx="685800" cy="413896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1371600" y="5925223"/>
                <a:ext cx="320040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charset="0"/>
                            </a:rPr>
                            <m:t>𝑘</m:t>
                          </m:r>
                        </m:sub>
                      </m:sSub>
                      <m:r>
                        <a:rPr lang="en-US" sz="2000" b="0" i="1" smtClean="0"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i="1">
                              <a:latin typeface="Cambria Math" charset="0"/>
                            </a:rPr>
                            <m:t>𝑘</m:t>
                          </m:r>
                          <m:r>
                            <a:rPr lang="en-US" sz="2000" b="0" i="1" smtClean="0">
                              <a:latin typeface="Cambria Math" charset="0"/>
                            </a:rPr>
                            <m:t>−1</m:t>
                          </m:r>
                        </m:sub>
                      </m:sSub>
                      <m:r>
                        <a:rPr lang="en-US" sz="200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1+</m:t>
                          </m:r>
                          <m:r>
                            <a:rPr lang="en-US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𝑖</m:t>
                          </m:r>
                        </m:e>
                      </m:d>
                      <m:r>
                        <a:rPr lang="en-US" sz="20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−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𝐶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5925223"/>
                <a:ext cx="3200400" cy="400110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59518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/>
          <p:cNvSpPr txBox="1">
            <a:spLocks/>
          </p:cNvSpPr>
          <p:nvPr/>
        </p:nvSpPr>
        <p:spPr>
          <a:xfrm>
            <a:off x="457200" y="1494000"/>
            <a:ext cx="80010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57150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165100">
              <a:spcBef>
                <a:spcPts val="900"/>
              </a:spcBef>
            </a:pPr>
            <a:endParaRPr lang="en-US" sz="2000" dirty="0">
              <a:solidFill>
                <a:schemeClr val="tx1"/>
              </a:solidFill>
              <a:latin typeface="Bold sand ms"/>
            </a:endParaRPr>
          </a:p>
          <a:p>
            <a:pPr marL="0" indent="0">
              <a:buFont typeface="Arial" pitchFamily="34" charset="0"/>
              <a:buNone/>
            </a:pPr>
            <a:endParaRPr lang="en-US" sz="2000" dirty="0">
              <a:solidFill>
                <a:schemeClr val="tx1"/>
              </a:solidFill>
              <a:latin typeface="Bold sand m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447800" y="1494000"/>
                <a:ext cx="6324600" cy="4138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charset="0"/>
                            </a:rPr>
                            <m:t>𝐼</m:t>
                          </m:r>
                        </m:e>
                        <m:sub>
                          <m:r>
                            <a:rPr lang="en-US" sz="2000" i="1">
                              <a:latin typeface="Cambria Math" charset="0"/>
                            </a:rPr>
                            <m:t>𝑘</m:t>
                          </m:r>
                        </m:sub>
                      </m:sSub>
                      <m:r>
                        <a:rPr lang="en-US" sz="2000">
                          <a:latin typeface="Cambria Math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charset="0"/>
                        </a:rPr>
                        <m:t>Amount</m:t>
                      </m:r>
                      <m:r>
                        <a:rPr lang="en-US" sz="200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charset="0"/>
                        </a:rPr>
                        <m:t>of</m:t>
                      </m:r>
                      <m:r>
                        <a:rPr lang="en-US" sz="200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charset="0"/>
                        </a:rPr>
                        <m:t>Interest</m:t>
                      </m:r>
                      <m:r>
                        <a:rPr lang="en-US" sz="200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charset="0"/>
                        </a:rPr>
                        <m:t>Paid</m:t>
                      </m:r>
                      <m:r>
                        <a:rPr lang="en-US" sz="200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charset="0"/>
                        </a:rPr>
                        <m:t>during</m:t>
                      </m:r>
                      <m:r>
                        <a:rPr lang="en-US" sz="200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charset="0"/>
                        </a:rPr>
                        <m:t>the</m:t>
                      </m:r>
                      <m:r>
                        <a:rPr lang="en-US" sz="2000">
                          <a:latin typeface="Cambria Math" charset="0"/>
                        </a:rPr>
                        <m:t> 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charset="0"/>
                            </a:rPr>
                            <m:t>𝑘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2000">
                              <a:latin typeface="Cambria Math" charset="0"/>
                            </a:rPr>
                            <m:t>th</m:t>
                          </m:r>
                        </m:sup>
                      </m:sSup>
                      <m:r>
                        <a:rPr lang="en-US" sz="2000" i="1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charset="0"/>
                        </a:rPr>
                        <m:t>period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1494000"/>
                <a:ext cx="6324600" cy="413896"/>
              </a:xfrm>
              <a:prstGeom prst="rect">
                <a:avLst/>
              </a:prstGeom>
              <a:blipFill rotWithShape="0">
                <a:blip r:embed="rId4"/>
                <a:stretch>
                  <a:fillRect t="-91176" b="-1220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200400" y="1905000"/>
                <a:ext cx="2667000" cy="4138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charset="0"/>
                            </a:rPr>
                            <m:t>𝐼</m:t>
                          </m:r>
                        </m:e>
                        <m:sub>
                          <m:r>
                            <a:rPr lang="en-US" sz="2000" i="1">
                              <a:latin typeface="Cambria Math" charset="0"/>
                            </a:rPr>
                            <m:t>𝑘</m:t>
                          </m:r>
                        </m:sub>
                      </m:sSub>
                      <m:r>
                        <a:rPr lang="en-US" sz="2000" b="0" i="1" smtClean="0">
                          <a:latin typeface="Cambria Math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charset="0"/>
                        </a:rPr>
                        <m:t>𝑖</m:t>
                      </m:r>
                      <m:r>
                        <a:rPr lang="en-US" sz="20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𝑘</m:t>
                          </m:r>
                          <m:r>
                            <a:rPr lang="en-US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1905000"/>
                <a:ext cx="2667000" cy="41389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447800" y="2362200"/>
                <a:ext cx="6324600" cy="4138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1" smtClean="0">
                              <a:latin typeface="Cambria Math" charset="0"/>
                            </a:rPr>
                            <m:t>P</m:t>
                          </m:r>
                        </m:e>
                        <m:sub>
                          <m:r>
                            <a:rPr lang="en-US" sz="2000" i="1">
                              <a:latin typeface="Cambria Math" charset="0"/>
                            </a:rPr>
                            <m:t>𝑘</m:t>
                          </m:r>
                        </m:sub>
                      </m:sSub>
                      <m:r>
                        <a:rPr lang="en-US" sz="2000">
                          <a:latin typeface="Cambria Math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charset="0"/>
                        </a:rPr>
                        <m:t>Amount</m:t>
                      </m:r>
                      <m:r>
                        <a:rPr lang="en-US" sz="200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charset="0"/>
                        </a:rPr>
                        <m:t>of</m:t>
                      </m:r>
                      <m:r>
                        <a:rPr lang="en-US" sz="200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Principal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Repaid</m:t>
                      </m:r>
                      <m:r>
                        <a:rPr lang="en-US" sz="200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with</m:t>
                      </m:r>
                      <m:r>
                        <a:rPr lang="en-US" sz="200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charset="0"/>
                        </a:rPr>
                        <m:t>the</m:t>
                      </m:r>
                      <m:r>
                        <a:rPr lang="en-US" sz="2000">
                          <a:latin typeface="Cambria Math" charset="0"/>
                        </a:rPr>
                        <m:t> 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charset="0"/>
                            </a:rPr>
                            <m:t>𝑘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2000">
                              <a:latin typeface="Cambria Math" charset="0"/>
                            </a:rPr>
                            <m:t>th</m:t>
                          </m:r>
                        </m:sup>
                      </m:sSup>
                      <m:r>
                        <a:rPr lang="en-US" sz="2000" i="1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charset="0"/>
                        </a:rPr>
                        <m:t>p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ayment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2362200"/>
                <a:ext cx="6324600" cy="413896"/>
              </a:xfrm>
              <a:prstGeom prst="rect">
                <a:avLst/>
              </a:prstGeom>
              <a:blipFill rotWithShape="0">
                <a:blip r:embed="rId6"/>
                <a:stretch>
                  <a:fillRect t="-94030" b="-123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667000" y="3048000"/>
                <a:ext cx="1828800" cy="4138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sz="2000" i="1">
                              <a:latin typeface="Cambria Math" charset="0"/>
                            </a:rPr>
                            <m:t>𝑘</m:t>
                          </m:r>
                        </m:sub>
                      </m:sSub>
                      <m:r>
                        <a:rPr lang="en-US" sz="2000" b="0" i="1" smtClean="0"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𝐶</m:t>
                          </m:r>
                        </m:e>
                        <m:sub>
                          <m:r>
                            <a:rPr lang="en-US" sz="2000" i="1">
                              <a:latin typeface="Cambria Math" charset="0"/>
                            </a:rPr>
                            <m:t>𝑘</m:t>
                          </m:r>
                        </m:sub>
                      </m:sSub>
                      <m:r>
                        <a:rPr lang="en-US" sz="2000" b="0" i="1" smtClean="0">
                          <a:latin typeface="Cambria Math" charset="0"/>
                        </a:rPr>
                        <m:t>−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𝐼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0" y="3048000"/>
                <a:ext cx="1828800" cy="413896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4876800" y="2743200"/>
                <a:ext cx="1828800" cy="9326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</a:rPr>
                        <m:t>𝐿</m:t>
                      </m:r>
                      <m:r>
                        <a:rPr lang="en-US" sz="2000" b="0" i="1" smtClean="0">
                          <a:latin typeface="Cambria Math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is-I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0" i="1" smtClean="0">
                              <a:latin typeface="Cambria Math" charset="0"/>
                            </a:rPr>
                            <m:t>𝑘</m:t>
                          </m:r>
                          <m:r>
                            <a:rPr lang="en-US" sz="2000" b="0" i="1" smtClean="0">
                              <a:latin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charset="0"/>
                                </a:rPr>
                                <m:t>𝑘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00" y="2743200"/>
                <a:ext cx="1828800" cy="932628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itle 1"/>
          <p:cNvSpPr txBox="1">
            <a:spLocks/>
          </p:cNvSpPr>
          <p:nvPr/>
        </p:nvSpPr>
        <p:spPr>
          <a:xfrm>
            <a:off x="228600" y="228600"/>
            <a:ext cx="8686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r>
              <a:rPr lang="en-US" sz="4000" b="1" dirty="0">
                <a:latin typeface="Bold sand ms"/>
              </a:rPr>
              <a:t>Balances at Neighboring </a:t>
            </a:r>
            <a:r>
              <a:rPr lang="en-US" sz="4000" b="1">
                <a:latin typeface="Bold sand ms"/>
              </a:rPr>
              <a:t>Time Periods</a:t>
            </a:r>
            <a:endParaRPr lang="en-US" sz="4000" b="1" dirty="0">
              <a:latin typeface="Bold sand ms"/>
            </a:endParaRPr>
          </a:p>
        </p:txBody>
      </p:sp>
      <p:cxnSp>
        <p:nvCxnSpPr>
          <p:cNvPr id="11" name="Straight Arrow Connector 10"/>
          <p:cNvCxnSpPr>
            <a:cxnSpLocks/>
          </p:cNvCxnSpPr>
          <p:nvPr/>
        </p:nvCxnSpPr>
        <p:spPr>
          <a:xfrm flipV="1">
            <a:off x="1460020" y="5239423"/>
            <a:ext cx="6189098" cy="1837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cxnSpLocks/>
          </p:cNvCxnSpPr>
          <p:nvPr/>
        </p:nvCxnSpPr>
        <p:spPr>
          <a:xfrm>
            <a:off x="3505200" y="5074129"/>
            <a:ext cx="0" cy="33607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cxnSpLocks/>
          </p:cNvCxnSpPr>
          <p:nvPr/>
        </p:nvCxnSpPr>
        <p:spPr>
          <a:xfrm>
            <a:off x="5334000" y="5074129"/>
            <a:ext cx="0" cy="33607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181600" y="4572000"/>
                <a:ext cx="381000" cy="369332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600" y="4572000"/>
                <a:ext cx="381000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3276600" y="5377304"/>
                <a:ext cx="685800" cy="4138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i="1">
                              <a:latin typeface="Cambria Math" charset="0"/>
                            </a:rPr>
                            <m:t>𝑘</m:t>
                          </m:r>
                          <m:r>
                            <a:rPr lang="en-US" sz="2000" b="0" i="1" smtClean="0">
                              <a:latin typeface="Cambria Math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6600" y="5377304"/>
                <a:ext cx="685800" cy="413896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5029200" y="5377304"/>
                <a:ext cx="685800" cy="4138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i="1">
                              <a:latin typeface="Cambria Math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0" y="5377304"/>
                <a:ext cx="685800" cy="413896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1371600" y="5925223"/>
                <a:ext cx="320040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charset="0"/>
                            </a:rPr>
                            <m:t>𝑘</m:t>
                          </m:r>
                        </m:sub>
                      </m:sSub>
                      <m:r>
                        <a:rPr lang="en-US" sz="2000" b="0" i="1" smtClean="0"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i="1">
                              <a:latin typeface="Cambria Math" charset="0"/>
                            </a:rPr>
                            <m:t>𝑘</m:t>
                          </m:r>
                          <m:r>
                            <a:rPr lang="en-US" sz="2000" b="0" i="1" smtClean="0">
                              <a:latin typeface="Cambria Math" charset="0"/>
                            </a:rPr>
                            <m:t>−1</m:t>
                          </m:r>
                        </m:sub>
                      </m:sSub>
                      <m:r>
                        <a:rPr lang="en-US" sz="200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1+</m:t>
                          </m:r>
                          <m:r>
                            <a:rPr lang="en-US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𝑖</m:t>
                          </m:r>
                        </m:e>
                      </m:d>
                      <m:r>
                        <a:rPr lang="en-US" sz="20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−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𝐶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5925223"/>
                <a:ext cx="3200400" cy="400110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4191000" y="5924490"/>
                <a:ext cx="144780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i="1">
                              <a:latin typeface="Cambria Math" charset="0"/>
                            </a:rPr>
                            <m:t>𝑘</m:t>
                          </m:r>
                          <m:r>
                            <a:rPr lang="en-US" sz="2000" b="0" i="1" smtClean="0">
                              <a:latin typeface="Cambria Math" charset="0"/>
                            </a:rPr>
                            <m:t>−1</m:t>
                          </m:r>
                        </m:sub>
                      </m:sSub>
                      <m:r>
                        <a:rPr lang="en-US" sz="2000" b="0" i="1" smtClean="0">
                          <a:latin typeface="Cambria Math" charset="0"/>
                        </a:rPr>
                        <m:t>+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5924490"/>
                <a:ext cx="1447800" cy="400110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5334000" y="5943600"/>
                <a:ext cx="114300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</a:rPr>
                        <m:t>𝑖</m:t>
                      </m:r>
                      <m:r>
                        <a:rPr lang="en-US" sz="200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i="1">
                              <a:latin typeface="Cambria Math" charset="0"/>
                            </a:rPr>
                            <m:t>𝑘</m:t>
                          </m:r>
                          <m:r>
                            <a:rPr lang="en-US" sz="2000" i="1">
                              <a:latin typeface="Cambria Math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5943600"/>
                <a:ext cx="1143000" cy="400110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6096000" y="5943600"/>
                <a:ext cx="114300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−  </m:t>
                          </m:r>
                          <m:r>
                            <a:rPr lang="en-US" sz="2000" b="0" i="1" smtClean="0">
                              <a:latin typeface="Cambria Math" charset="0"/>
                            </a:rPr>
                            <m:t>𝐶</m:t>
                          </m:r>
                        </m:e>
                        <m:sub>
                          <m:r>
                            <a:rPr lang="en-US" sz="2000" i="1">
                              <a:latin typeface="Cambria Math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5943600"/>
                <a:ext cx="1143000" cy="400110"/>
              </a:xfrm>
              <a:prstGeom prst="rect">
                <a:avLst/>
              </a:prstGeom>
              <a:blipFill rotWithShape="0">
                <a:blip r:embed="rId15"/>
                <a:stretch>
                  <a:fillRect t="-98485" b="-1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53383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/>
          <p:cNvSpPr txBox="1">
            <a:spLocks/>
          </p:cNvSpPr>
          <p:nvPr/>
        </p:nvSpPr>
        <p:spPr>
          <a:xfrm>
            <a:off x="457200" y="1494000"/>
            <a:ext cx="80010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57150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165100">
              <a:spcBef>
                <a:spcPts val="900"/>
              </a:spcBef>
            </a:pPr>
            <a:endParaRPr lang="en-US" sz="2000" dirty="0">
              <a:solidFill>
                <a:schemeClr val="tx1"/>
              </a:solidFill>
              <a:latin typeface="Bold sand ms"/>
            </a:endParaRPr>
          </a:p>
          <a:p>
            <a:pPr marL="0" indent="0">
              <a:buFont typeface="Arial" pitchFamily="34" charset="0"/>
              <a:buNone/>
            </a:pPr>
            <a:endParaRPr lang="en-US" sz="2000" dirty="0">
              <a:solidFill>
                <a:schemeClr val="tx1"/>
              </a:solidFill>
              <a:latin typeface="Bold sand m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447800" y="1494000"/>
                <a:ext cx="6324600" cy="4138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charset="0"/>
                            </a:rPr>
                            <m:t>𝐼</m:t>
                          </m:r>
                        </m:e>
                        <m:sub>
                          <m:r>
                            <a:rPr lang="en-US" sz="2000" i="1">
                              <a:latin typeface="Cambria Math" charset="0"/>
                            </a:rPr>
                            <m:t>𝑘</m:t>
                          </m:r>
                        </m:sub>
                      </m:sSub>
                      <m:r>
                        <a:rPr lang="en-US" sz="2000">
                          <a:latin typeface="Cambria Math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charset="0"/>
                        </a:rPr>
                        <m:t>Amount</m:t>
                      </m:r>
                      <m:r>
                        <a:rPr lang="en-US" sz="200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charset="0"/>
                        </a:rPr>
                        <m:t>of</m:t>
                      </m:r>
                      <m:r>
                        <a:rPr lang="en-US" sz="200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charset="0"/>
                        </a:rPr>
                        <m:t>Interest</m:t>
                      </m:r>
                      <m:r>
                        <a:rPr lang="en-US" sz="200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charset="0"/>
                        </a:rPr>
                        <m:t>Paid</m:t>
                      </m:r>
                      <m:r>
                        <a:rPr lang="en-US" sz="200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charset="0"/>
                        </a:rPr>
                        <m:t>during</m:t>
                      </m:r>
                      <m:r>
                        <a:rPr lang="en-US" sz="200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charset="0"/>
                        </a:rPr>
                        <m:t>the</m:t>
                      </m:r>
                      <m:r>
                        <a:rPr lang="en-US" sz="2000">
                          <a:latin typeface="Cambria Math" charset="0"/>
                        </a:rPr>
                        <m:t> 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charset="0"/>
                            </a:rPr>
                            <m:t>𝑘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2000">
                              <a:latin typeface="Cambria Math" charset="0"/>
                            </a:rPr>
                            <m:t>th</m:t>
                          </m:r>
                        </m:sup>
                      </m:sSup>
                      <m:r>
                        <a:rPr lang="en-US" sz="2000" i="1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charset="0"/>
                        </a:rPr>
                        <m:t>period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1494000"/>
                <a:ext cx="6324600" cy="413896"/>
              </a:xfrm>
              <a:prstGeom prst="rect">
                <a:avLst/>
              </a:prstGeom>
              <a:blipFill rotWithShape="0">
                <a:blip r:embed="rId4"/>
                <a:stretch>
                  <a:fillRect t="-91176" b="-1220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200400" y="1905000"/>
                <a:ext cx="2667000" cy="4138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charset="0"/>
                            </a:rPr>
                            <m:t>𝐼</m:t>
                          </m:r>
                        </m:e>
                        <m:sub>
                          <m:r>
                            <a:rPr lang="en-US" sz="2000" i="1">
                              <a:latin typeface="Cambria Math" charset="0"/>
                            </a:rPr>
                            <m:t>𝑘</m:t>
                          </m:r>
                        </m:sub>
                      </m:sSub>
                      <m:r>
                        <a:rPr lang="en-US" sz="2000" b="0" i="1" smtClean="0">
                          <a:latin typeface="Cambria Math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charset="0"/>
                        </a:rPr>
                        <m:t>𝑖</m:t>
                      </m:r>
                      <m:r>
                        <a:rPr lang="en-US" sz="20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𝑘</m:t>
                          </m:r>
                          <m:r>
                            <a:rPr lang="en-US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1905000"/>
                <a:ext cx="2667000" cy="41389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447800" y="2362200"/>
                <a:ext cx="6324600" cy="4138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1" smtClean="0">
                              <a:latin typeface="Cambria Math" charset="0"/>
                            </a:rPr>
                            <m:t>P</m:t>
                          </m:r>
                        </m:e>
                        <m:sub>
                          <m:r>
                            <a:rPr lang="en-US" sz="2000" i="1">
                              <a:latin typeface="Cambria Math" charset="0"/>
                            </a:rPr>
                            <m:t>𝑘</m:t>
                          </m:r>
                        </m:sub>
                      </m:sSub>
                      <m:r>
                        <a:rPr lang="en-US" sz="2000">
                          <a:latin typeface="Cambria Math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charset="0"/>
                        </a:rPr>
                        <m:t>Amount</m:t>
                      </m:r>
                      <m:r>
                        <a:rPr lang="en-US" sz="200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charset="0"/>
                        </a:rPr>
                        <m:t>of</m:t>
                      </m:r>
                      <m:r>
                        <a:rPr lang="en-US" sz="200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Principal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Repaid</m:t>
                      </m:r>
                      <m:r>
                        <a:rPr lang="en-US" sz="200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with</m:t>
                      </m:r>
                      <m:r>
                        <a:rPr lang="en-US" sz="200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charset="0"/>
                        </a:rPr>
                        <m:t>the</m:t>
                      </m:r>
                      <m:r>
                        <a:rPr lang="en-US" sz="2000">
                          <a:latin typeface="Cambria Math" charset="0"/>
                        </a:rPr>
                        <m:t> 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charset="0"/>
                            </a:rPr>
                            <m:t>𝑘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2000">
                              <a:latin typeface="Cambria Math" charset="0"/>
                            </a:rPr>
                            <m:t>th</m:t>
                          </m:r>
                        </m:sup>
                      </m:sSup>
                      <m:r>
                        <a:rPr lang="en-US" sz="2000" i="1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charset="0"/>
                        </a:rPr>
                        <m:t>p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ayment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2362200"/>
                <a:ext cx="6324600" cy="413896"/>
              </a:xfrm>
              <a:prstGeom prst="rect">
                <a:avLst/>
              </a:prstGeom>
              <a:blipFill rotWithShape="0">
                <a:blip r:embed="rId6"/>
                <a:stretch>
                  <a:fillRect t="-94030" b="-123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667000" y="3048000"/>
                <a:ext cx="1828800" cy="4138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sz="2000" i="1">
                              <a:latin typeface="Cambria Math" charset="0"/>
                            </a:rPr>
                            <m:t>𝑘</m:t>
                          </m:r>
                        </m:sub>
                      </m:sSub>
                      <m:r>
                        <a:rPr lang="en-US" sz="2000" b="0" i="1" smtClean="0"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𝐶</m:t>
                          </m:r>
                        </m:e>
                        <m:sub>
                          <m:r>
                            <a:rPr lang="en-US" sz="2000" i="1">
                              <a:latin typeface="Cambria Math" charset="0"/>
                            </a:rPr>
                            <m:t>𝑘</m:t>
                          </m:r>
                        </m:sub>
                      </m:sSub>
                      <m:r>
                        <a:rPr lang="en-US" sz="2000" b="0" i="1" smtClean="0">
                          <a:latin typeface="Cambria Math" charset="0"/>
                        </a:rPr>
                        <m:t>−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𝐼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0" y="3048000"/>
                <a:ext cx="1828800" cy="413896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4876800" y="2743200"/>
                <a:ext cx="1828800" cy="9326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</a:rPr>
                        <m:t>𝐿</m:t>
                      </m:r>
                      <m:r>
                        <a:rPr lang="en-US" sz="2000" b="0" i="1" smtClean="0">
                          <a:latin typeface="Cambria Math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is-I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0" i="1" smtClean="0">
                              <a:latin typeface="Cambria Math" charset="0"/>
                            </a:rPr>
                            <m:t>𝑘</m:t>
                          </m:r>
                          <m:r>
                            <a:rPr lang="en-US" sz="2000" b="0" i="1" smtClean="0">
                              <a:latin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charset="0"/>
                                </a:rPr>
                                <m:t>𝑘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00" y="2743200"/>
                <a:ext cx="1828800" cy="932628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itle 1"/>
          <p:cNvSpPr txBox="1">
            <a:spLocks/>
          </p:cNvSpPr>
          <p:nvPr/>
        </p:nvSpPr>
        <p:spPr>
          <a:xfrm>
            <a:off x="228600" y="228600"/>
            <a:ext cx="8686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r>
              <a:rPr lang="en-US" sz="4000" b="1" dirty="0">
                <a:latin typeface="Bold sand ms"/>
              </a:rPr>
              <a:t>Balances at Neighboring </a:t>
            </a:r>
            <a:r>
              <a:rPr lang="en-US" sz="4000" b="1">
                <a:latin typeface="Bold sand ms"/>
              </a:rPr>
              <a:t>Time Periods</a:t>
            </a:r>
            <a:endParaRPr lang="en-US" sz="4000" b="1" dirty="0">
              <a:latin typeface="Bold sand ms"/>
            </a:endParaRPr>
          </a:p>
        </p:txBody>
      </p:sp>
      <p:cxnSp>
        <p:nvCxnSpPr>
          <p:cNvPr id="11" name="Straight Arrow Connector 10"/>
          <p:cNvCxnSpPr>
            <a:cxnSpLocks/>
          </p:cNvCxnSpPr>
          <p:nvPr/>
        </p:nvCxnSpPr>
        <p:spPr>
          <a:xfrm flipV="1">
            <a:off x="1460020" y="5239423"/>
            <a:ext cx="6189098" cy="1837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cxnSpLocks/>
          </p:cNvCxnSpPr>
          <p:nvPr/>
        </p:nvCxnSpPr>
        <p:spPr>
          <a:xfrm>
            <a:off x="3505200" y="5074129"/>
            <a:ext cx="0" cy="33607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cxnSpLocks/>
          </p:cNvCxnSpPr>
          <p:nvPr/>
        </p:nvCxnSpPr>
        <p:spPr>
          <a:xfrm>
            <a:off x="5334000" y="5074129"/>
            <a:ext cx="0" cy="33607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181600" y="4572000"/>
                <a:ext cx="381000" cy="369332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600" y="4572000"/>
                <a:ext cx="381000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3276600" y="5377304"/>
                <a:ext cx="685800" cy="4138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i="1">
                              <a:latin typeface="Cambria Math" charset="0"/>
                            </a:rPr>
                            <m:t>𝑘</m:t>
                          </m:r>
                          <m:r>
                            <a:rPr lang="en-US" sz="2000" b="0" i="1" smtClean="0">
                              <a:latin typeface="Cambria Math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6600" y="5377304"/>
                <a:ext cx="685800" cy="413896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5029200" y="5377304"/>
                <a:ext cx="685800" cy="4138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i="1">
                              <a:latin typeface="Cambria Math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0" y="5377304"/>
                <a:ext cx="685800" cy="413896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1371600" y="5925223"/>
                <a:ext cx="320040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charset="0"/>
                            </a:rPr>
                            <m:t>𝑘</m:t>
                          </m:r>
                        </m:sub>
                      </m:sSub>
                      <m:r>
                        <a:rPr lang="en-US" sz="2000" b="0" i="1" smtClean="0"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i="1">
                              <a:latin typeface="Cambria Math" charset="0"/>
                            </a:rPr>
                            <m:t>𝑘</m:t>
                          </m:r>
                          <m:r>
                            <a:rPr lang="en-US" sz="2000" b="0" i="1" smtClean="0">
                              <a:latin typeface="Cambria Math" charset="0"/>
                            </a:rPr>
                            <m:t>−1</m:t>
                          </m:r>
                        </m:sub>
                      </m:sSub>
                      <m:r>
                        <a:rPr lang="en-US" sz="200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1+</m:t>
                          </m:r>
                          <m:r>
                            <a:rPr lang="en-US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𝑖</m:t>
                          </m:r>
                        </m:e>
                      </m:d>
                      <m:r>
                        <a:rPr lang="en-US" sz="20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−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𝐶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5925223"/>
                <a:ext cx="3200400" cy="400110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4191000" y="5924490"/>
                <a:ext cx="144780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i="1">
                              <a:latin typeface="Cambria Math" charset="0"/>
                            </a:rPr>
                            <m:t>𝑘</m:t>
                          </m:r>
                          <m:r>
                            <a:rPr lang="en-US" sz="2000" b="0" i="1" smtClean="0">
                              <a:latin typeface="Cambria Math" charset="0"/>
                            </a:rPr>
                            <m:t>−1</m:t>
                          </m:r>
                        </m:sub>
                      </m:sSub>
                      <m:r>
                        <a:rPr lang="en-US" sz="2000" b="0" i="1" smtClean="0">
                          <a:latin typeface="Cambria Math" charset="0"/>
                        </a:rPr>
                        <m:t>+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5924490"/>
                <a:ext cx="1447800" cy="400110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5334000" y="5943600"/>
                <a:ext cx="114300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</a:rPr>
                        <m:t>𝑖</m:t>
                      </m:r>
                      <m:r>
                        <a:rPr lang="en-US" sz="200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i="1">
                              <a:latin typeface="Cambria Math" charset="0"/>
                            </a:rPr>
                            <m:t>𝑘</m:t>
                          </m:r>
                          <m:r>
                            <a:rPr lang="en-US" sz="2000" i="1">
                              <a:latin typeface="Cambria Math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5943600"/>
                <a:ext cx="1143000" cy="400110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6096000" y="5943600"/>
                <a:ext cx="114300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−  </m:t>
                          </m:r>
                          <m:r>
                            <a:rPr lang="en-US" sz="2000" b="0" i="1" smtClean="0">
                              <a:latin typeface="Cambria Math" charset="0"/>
                            </a:rPr>
                            <m:t>𝐶</m:t>
                          </m:r>
                        </m:e>
                        <m:sub>
                          <m:r>
                            <a:rPr lang="en-US" sz="2000" i="1">
                              <a:latin typeface="Cambria Math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5943600"/>
                <a:ext cx="1143000" cy="400110"/>
              </a:xfrm>
              <a:prstGeom prst="rect">
                <a:avLst/>
              </a:prstGeom>
              <a:blipFill rotWithShape="0">
                <a:blip r:embed="rId15"/>
                <a:stretch>
                  <a:fillRect t="-98485" b="-1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181600" y="4114800"/>
                <a:ext cx="381000" cy="369332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600" y="4114800"/>
                <a:ext cx="381000" cy="369332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181600" y="3657600"/>
                <a:ext cx="381000" cy="369332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600" y="3657600"/>
                <a:ext cx="381000" cy="369332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39634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/>
          <p:cNvSpPr txBox="1">
            <a:spLocks/>
          </p:cNvSpPr>
          <p:nvPr/>
        </p:nvSpPr>
        <p:spPr>
          <a:xfrm>
            <a:off x="457200" y="1494000"/>
            <a:ext cx="80010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57150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165100">
              <a:spcBef>
                <a:spcPts val="900"/>
              </a:spcBef>
            </a:pPr>
            <a:endParaRPr lang="en-US" sz="2000" dirty="0">
              <a:solidFill>
                <a:schemeClr val="tx1"/>
              </a:solidFill>
              <a:latin typeface="Bold sand ms"/>
            </a:endParaRPr>
          </a:p>
          <a:p>
            <a:pPr marL="0" indent="0">
              <a:buFont typeface="Arial" pitchFamily="34" charset="0"/>
              <a:buNone/>
            </a:pPr>
            <a:endParaRPr lang="en-US" sz="2000" dirty="0">
              <a:solidFill>
                <a:schemeClr val="tx1"/>
              </a:solidFill>
              <a:latin typeface="Bold sand m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447800" y="1494000"/>
                <a:ext cx="6324600" cy="4138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charset="0"/>
                            </a:rPr>
                            <m:t>𝐼</m:t>
                          </m:r>
                        </m:e>
                        <m:sub>
                          <m:r>
                            <a:rPr lang="en-US" sz="2000" i="1">
                              <a:latin typeface="Cambria Math" charset="0"/>
                            </a:rPr>
                            <m:t>𝑘</m:t>
                          </m:r>
                        </m:sub>
                      </m:sSub>
                      <m:r>
                        <a:rPr lang="en-US" sz="2000">
                          <a:latin typeface="Cambria Math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charset="0"/>
                        </a:rPr>
                        <m:t>Amount</m:t>
                      </m:r>
                      <m:r>
                        <a:rPr lang="en-US" sz="200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charset="0"/>
                        </a:rPr>
                        <m:t>of</m:t>
                      </m:r>
                      <m:r>
                        <a:rPr lang="en-US" sz="200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charset="0"/>
                        </a:rPr>
                        <m:t>Interest</m:t>
                      </m:r>
                      <m:r>
                        <a:rPr lang="en-US" sz="200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charset="0"/>
                        </a:rPr>
                        <m:t>Paid</m:t>
                      </m:r>
                      <m:r>
                        <a:rPr lang="en-US" sz="200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charset="0"/>
                        </a:rPr>
                        <m:t>during</m:t>
                      </m:r>
                      <m:r>
                        <a:rPr lang="en-US" sz="200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charset="0"/>
                        </a:rPr>
                        <m:t>the</m:t>
                      </m:r>
                      <m:r>
                        <a:rPr lang="en-US" sz="2000">
                          <a:latin typeface="Cambria Math" charset="0"/>
                        </a:rPr>
                        <m:t> 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charset="0"/>
                            </a:rPr>
                            <m:t>𝑘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2000">
                              <a:latin typeface="Cambria Math" charset="0"/>
                            </a:rPr>
                            <m:t>th</m:t>
                          </m:r>
                        </m:sup>
                      </m:sSup>
                      <m:r>
                        <a:rPr lang="en-US" sz="2000" i="1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charset="0"/>
                        </a:rPr>
                        <m:t>period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1494000"/>
                <a:ext cx="6324600" cy="413896"/>
              </a:xfrm>
              <a:prstGeom prst="rect">
                <a:avLst/>
              </a:prstGeom>
              <a:blipFill rotWithShape="0">
                <a:blip r:embed="rId4"/>
                <a:stretch>
                  <a:fillRect t="-91176" b="-1220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200400" y="1905000"/>
                <a:ext cx="2667000" cy="4138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charset="0"/>
                            </a:rPr>
                            <m:t>𝐼</m:t>
                          </m:r>
                        </m:e>
                        <m:sub>
                          <m:r>
                            <a:rPr lang="en-US" sz="2000" i="1">
                              <a:latin typeface="Cambria Math" charset="0"/>
                            </a:rPr>
                            <m:t>𝑘</m:t>
                          </m:r>
                        </m:sub>
                      </m:sSub>
                      <m:r>
                        <a:rPr lang="en-US" sz="2000" b="0" i="1" smtClean="0">
                          <a:latin typeface="Cambria Math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charset="0"/>
                        </a:rPr>
                        <m:t>𝑖</m:t>
                      </m:r>
                      <m:r>
                        <a:rPr lang="en-US" sz="20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𝑘</m:t>
                          </m:r>
                          <m:r>
                            <a:rPr lang="en-US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1905000"/>
                <a:ext cx="2667000" cy="41389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447800" y="2362200"/>
                <a:ext cx="6324600" cy="4138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1" smtClean="0">
                              <a:latin typeface="Cambria Math" charset="0"/>
                            </a:rPr>
                            <m:t>P</m:t>
                          </m:r>
                        </m:e>
                        <m:sub>
                          <m:r>
                            <a:rPr lang="en-US" sz="2000" i="1">
                              <a:latin typeface="Cambria Math" charset="0"/>
                            </a:rPr>
                            <m:t>𝑘</m:t>
                          </m:r>
                        </m:sub>
                      </m:sSub>
                      <m:r>
                        <a:rPr lang="en-US" sz="2000">
                          <a:latin typeface="Cambria Math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charset="0"/>
                        </a:rPr>
                        <m:t>Amount</m:t>
                      </m:r>
                      <m:r>
                        <a:rPr lang="en-US" sz="200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charset="0"/>
                        </a:rPr>
                        <m:t>of</m:t>
                      </m:r>
                      <m:r>
                        <a:rPr lang="en-US" sz="200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Principal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Repaid</m:t>
                      </m:r>
                      <m:r>
                        <a:rPr lang="en-US" sz="200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with</m:t>
                      </m:r>
                      <m:r>
                        <a:rPr lang="en-US" sz="200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charset="0"/>
                        </a:rPr>
                        <m:t>the</m:t>
                      </m:r>
                      <m:r>
                        <a:rPr lang="en-US" sz="2000">
                          <a:latin typeface="Cambria Math" charset="0"/>
                        </a:rPr>
                        <m:t> 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charset="0"/>
                            </a:rPr>
                            <m:t>𝑘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2000">
                              <a:latin typeface="Cambria Math" charset="0"/>
                            </a:rPr>
                            <m:t>th</m:t>
                          </m:r>
                        </m:sup>
                      </m:sSup>
                      <m:r>
                        <a:rPr lang="en-US" sz="2000" i="1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charset="0"/>
                        </a:rPr>
                        <m:t>p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ayment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2362200"/>
                <a:ext cx="6324600" cy="413896"/>
              </a:xfrm>
              <a:prstGeom prst="rect">
                <a:avLst/>
              </a:prstGeom>
              <a:blipFill rotWithShape="0">
                <a:blip r:embed="rId6"/>
                <a:stretch>
                  <a:fillRect t="-94030" b="-123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667000" y="3048000"/>
                <a:ext cx="1828800" cy="4138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sz="2000" i="1">
                              <a:latin typeface="Cambria Math" charset="0"/>
                            </a:rPr>
                            <m:t>𝑘</m:t>
                          </m:r>
                        </m:sub>
                      </m:sSub>
                      <m:r>
                        <a:rPr lang="en-US" sz="2000" b="0" i="1" smtClean="0"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𝐶</m:t>
                          </m:r>
                        </m:e>
                        <m:sub>
                          <m:r>
                            <a:rPr lang="en-US" sz="2000" i="1">
                              <a:latin typeface="Cambria Math" charset="0"/>
                            </a:rPr>
                            <m:t>𝑘</m:t>
                          </m:r>
                        </m:sub>
                      </m:sSub>
                      <m:r>
                        <a:rPr lang="en-US" sz="2000" b="0" i="1" smtClean="0">
                          <a:latin typeface="Cambria Math" charset="0"/>
                        </a:rPr>
                        <m:t>−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𝐼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0" y="3048000"/>
                <a:ext cx="1828800" cy="413896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4876800" y="2743200"/>
                <a:ext cx="1828800" cy="9326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</a:rPr>
                        <m:t>𝐿</m:t>
                      </m:r>
                      <m:r>
                        <a:rPr lang="en-US" sz="2000" b="0" i="1" smtClean="0">
                          <a:latin typeface="Cambria Math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is-I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0" i="1" smtClean="0">
                              <a:latin typeface="Cambria Math" charset="0"/>
                            </a:rPr>
                            <m:t>𝑘</m:t>
                          </m:r>
                          <m:r>
                            <a:rPr lang="en-US" sz="2000" b="0" i="1" smtClean="0">
                              <a:latin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charset="0"/>
                                </a:rPr>
                                <m:t>𝑘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00" y="2743200"/>
                <a:ext cx="1828800" cy="932628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itle 1"/>
          <p:cNvSpPr txBox="1">
            <a:spLocks/>
          </p:cNvSpPr>
          <p:nvPr/>
        </p:nvSpPr>
        <p:spPr>
          <a:xfrm>
            <a:off x="228600" y="228600"/>
            <a:ext cx="8686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r>
              <a:rPr lang="en-US" sz="4000" b="1" dirty="0">
                <a:latin typeface="Bold sand ms"/>
              </a:rPr>
              <a:t>Balances at Neighboring </a:t>
            </a:r>
            <a:r>
              <a:rPr lang="en-US" sz="4000" b="1">
                <a:latin typeface="Bold sand ms"/>
              </a:rPr>
              <a:t>Time Periods</a:t>
            </a:r>
            <a:endParaRPr lang="en-US" sz="4000" b="1" dirty="0">
              <a:latin typeface="Bold sand ms"/>
            </a:endParaRPr>
          </a:p>
        </p:txBody>
      </p:sp>
      <p:cxnSp>
        <p:nvCxnSpPr>
          <p:cNvPr id="11" name="Straight Arrow Connector 10"/>
          <p:cNvCxnSpPr>
            <a:cxnSpLocks/>
          </p:cNvCxnSpPr>
          <p:nvPr/>
        </p:nvCxnSpPr>
        <p:spPr>
          <a:xfrm flipV="1">
            <a:off x="1460020" y="5239423"/>
            <a:ext cx="6189098" cy="1837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cxnSpLocks/>
          </p:cNvCxnSpPr>
          <p:nvPr/>
        </p:nvCxnSpPr>
        <p:spPr>
          <a:xfrm>
            <a:off x="3505200" y="5074129"/>
            <a:ext cx="0" cy="33607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cxnSpLocks/>
          </p:cNvCxnSpPr>
          <p:nvPr/>
        </p:nvCxnSpPr>
        <p:spPr>
          <a:xfrm>
            <a:off x="5334000" y="5074129"/>
            <a:ext cx="0" cy="33607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181600" y="4572000"/>
                <a:ext cx="381000" cy="369332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600" y="4572000"/>
                <a:ext cx="381000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3276600" y="5377304"/>
                <a:ext cx="685800" cy="4138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i="1">
                              <a:latin typeface="Cambria Math" charset="0"/>
                            </a:rPr>
                            <m:t>𝑘</m:t>
                          </m:r>
                          <m:r>
                            <a:rPr lang="en-US" sz="2000" b="0" i="1" smtClean="0">
                              <a:latin typeface="Cambria Math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6600" y="5377304"/>
                <a:ext cx="685800" cy="413896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5029200" y="5377304"/>
                <a:ext cx="685800" cy="4138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i="1">
                              <a:latin typeface="Cambria Math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0" y="5377304"/>
                <a:ext cx="685800" cy="413896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1371600" y="5925223"/>
                <a:ext cx="320040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charset="0"/>
                            </a:rPr>
                            <m:t>𝑘</m:t>
                          </m:r>
                        </m:sub>
                      </m:sSub>
                      <m:r>
                        <a:rPr lang="en-US" sz="2000" b="0" i="1" smtClean="0"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i="1">
                              <a:latin typeface="Cambria Math" charset="0"/>
                            </a:rPr>
                            <m:t>𝑘</m:t>
                          </m:r>
                          <m:r>
                            <a:rPr lang="en-US" sz="2000" b="0" i="1" smtClean="0">
                              <a:latin typeface="Cambria Math" charset="0"/>
                            </a:rPr>
                            <m:t>−1</m:t>
                          </m:r>
                        </m:sub>
                      </m:sSub>
                      <m:r>
                        <a:rPr lang="en-US" sz="200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1+</m:t>
                          </m:r>
                          <m:r>
                            <a:rPr lang="en-US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𝑖</m:t>
                          </m:r>
                        </m:e>
                      </m:d>
                      <m:r>
                        <a:rPr lang="en-US" sz="20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−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𝐶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5925223"/>
                <a:ext cx="3200400" cy="400110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4191000" y="5924490"/>
                <a:ext cx="144780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i="1">
                              <a:latin typeface="Cambria Math" charset="0"/>
                            </a:rPr>
                            <m:t>𝑘</m:t>
                          </m:r>
                          <m:r>
                            <a:rPr lang="en-US" sz="2000" b="0" i="1" smtClean="0">
                              <a:latin typeface="Cambria Math" charset="0"/>
                            </a:rPr>
                            <m:t>−1</m:t>
                          </m:r>
                        </m:sub>
                      </m:sSub>
                      <m:r>
                        <a:rPr lang="en-US" sz="2000" b="0" i="1" smtClean="0">
                          <a:latin typeface="Cambria Math" charset="0"/>
                        </a:rPr>
                        <m:t>+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5924490"/>
                <a:ext cx="1447800" cy="400110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5334000" y="5943600"/>
                <a:ext cx="114300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accent1"/>
                          </a:solidFill>
                          <a:latin typeface="Cambria Math" charset="0"/>
                        </a:rPr>
                        <m:t>𝑖</m:t>
                      </m:r>
                      <m:r>
                        <a:rPr lang="en-US" sz="2000" i="1" smtClean="0">
                          <a:solidFill>
                            <a:schemeClr val="accent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𝑘</m:t>
                          </m:r>
                          <m:r>
                            <a:rPr lang="en-US" sz="2000" i="1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5943600"/>
                <a:ext cx="1143000" cy="400110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6096000" y="5943600"/>
                <a:ext cx="114300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−  </m:t>
                          </m:r>
                          <m:r>
                            <a:rPr lang="en-US" sz="2000" b="0" i="1" smtClean="0">
                              <a:latin typeface="Cambria Math" charset="0"/>
                            </a:rPr>
                            <m:t>𝐶</m:t>
                          </m:r>
                        </m:e>
                        <m:sub>
                          <m:r>
                            <a:rPr lang="en-US" sz="2000" i="1">
                              <a:latin typeface="Cambria Math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5943600"/>
                <a:ext cx="1143000" cy="400110"/>
              </a:xfrm>
              <a:prstGeom prst="rect">
                <a:avLst/>
              </a:prstGeom>
              <a:blipFill rotWithShape="0">
                <a:blip r:embed="rId15"/>
                <a:stretch>
                  <a:fillRect t="-98485" b="-1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181600" y="4114800"/>
                <a:ext cx="381000" cy="369332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600" y="4114800"/>
                <a:ext cx="381000" cy="369332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181600" y="3657600"/>
                <a:ext cx="381000" cy="369332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600" y="3657600"/>
                <a:ext cx="381000" cy="369332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5486400" y="4095690"/>
                <a:ext cx="144780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accent1"/>
                          </a:solidFill>
                          <a:latin typeface="Cambria Math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chemeClr val="accent1"/>
                          </a:solidFill>
                          <a:latin typeface="Cambria Math" charset="0"/>
                        </a:rPr>
                        <m:t>𝑖</m:t>
                      </m:r>
                      <m:r>
                        <a:rPr lang="en-US" sz="2000" i="1" smtClean="0">
                          <a:solidFill>
                            <a:schemeClr val="accent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𝑘</m:t>
                          </m:r>
                          <m:r>
                            <a:rPr lang="en-US" sz="2000" i="1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4095690"/>
                <a:ext cx="1447800" cy="400110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881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/>
          <p:cNvSpPr txBox="1">
            <a:spLocks/>
          </p:cNvSpPr>
          <p:nvPr/>
        </p:nvSpPr>
        <p:spPr>
          <a:xfrm>
            <a:off x="457200" y="1494000"/>
            <a:ext cx="80010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57150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165100">
              <a:spcBef>
                <a:spcPts val="900"/>
              </a:spcBef>
            </a:pPr>
            <a:endParaRPr lang="en-US" sz="2000" dirty="0">
              <a:solidFill>
                <a:schemeClr val="tx1"/>
              </a:solidFill>
              <a:latin typeface="Bold sand ms"/>
            </a:endParaRPr>
          </a:p>
          <a:p>
            <a:pPr marL="0" indent="0">
              <a:buFont typeface="Arial" pitchFamily="34" charset="0"/>
              <a:buNone/>
            </a:pPr>
            <a:endParaRPr lang="en-US" sz="2000" dirty="0">
              <a:solidFill>
                <a:schemeClr val="tx1"/>
              </a:solidFill>
              <a:latin typeface="Bold sand m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447800" y="1494000"/>
                <a:ext cx="6324600" cy="4138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charset="0"/>
                            </a:rPr>
                            <m:t>𝐼</m:t>
                          </m:r>
                        </m:e>
                        <m:sub>
                          <m:r>
                            <a:rPr lang="en-US" sz="2000" i="1">
                              <a:latin typeface="Cambria Math" charset="0"/>
                            </a:rPr>
                            <m:t>𝑘</m:t>
                          </m:r>
                        </m:sub>
                      </m:sSub>
                      <m:r>
                        <a:rPr lang="en-US" sz="2000">
                          <a:latin typeface="Cambria Math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charset="0"/>
                        </a:rPr>
                        <m:t>Amount</m:t>
                      </m:r>
                      <m:r>
                        <a:rPr lang="en-US" sz="200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charset="0"/>
                        </a:rPr>
                        <m:t>of</m:t>
                      </m:r>
                      <m:r>
                        <a:rPr lang="en-US" sz="200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charset="0"/>
                        </a:rPr>
                        <m:t>Interest</m:t>
                      </m:r>
                      <m:r>
                        <a:rPr lang="en-US" sz="200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charset="0"/>
                        </a:rPr>
                        <m:t>Paid</m:t>
                      </m:r>
                      <m:r>
                        <a:rPr lang="en-US" sz="200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charset="0"/>
                        </a:rPr>
                        <m:t>during</m:t>
                      </m:r>
                      <m:r>
                        <a:rPr lang="en-US" sz="200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charset="0"/>
                        </a:rPr>
                        <m:t>the</m:t>
                      </m:r>
                      <m:r>
                        <a:rPr lang="en-US" sz="2000">
                          <a:latin typeface="Cambria Math" charset="0"/>
                        </a:rPr>
                        <m:t> 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charset="0"/>
                            </a:rPr>
                            <m:t>𝑘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2000">
                              <a:latin typeface="Cambria Math" charset="0"/>
                            </a:rPr>
                            <m:t>th</m:t>
                          </m:r>
                        </m:sup>
                      </m:sSup>
                      <m:r>
                        <a:rPr lang="en-US" sz="2000" i="1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charset="0"/>
                        </a:rPr>
                        <m:t>period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1494000"/>
                <a:ext cx="6324600" cy="413896"/>
              </a:xfrm>
              <a:prstGeom prst="rect">
                <a:avLst/>
              </a:prstGeom>
              <a:blipFill rotWithShape="0">
                <a:blip r:embed="rId4"/>
                <a:stretch>
                  <a:fillRect t="-91176" b="-1220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200400" y="1905000"/>
                <a:ext cx="2667000" cy="4138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charset="0"/>
                            </a:rPr>
                            <m:t>𝐼</m:t>
                          </m:r>
                        </m:e>
                        <m:sub>
                          <m:r>
                            <a:rPr lang="en-US" sz="2000" i="1">
                              <a:latin typeface="Cambria Math" charset="0"/>
                            </a:rPr>
                            <m:t>𝑘</m:t>
                          </m:r>
                        </m:sub>
                      </m:sSub>
                      <m:r>
                        <a:rPr lang="en-US" sz="2000" b="0" i="1" smtClean="0">
                          <a:latin typeface="Cambria Math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charset="0"/>
                        </a:rPr>
                        <m:t>𝑖</m:t>
                      </m:r>
                      <m:r>
                        <a:rPr lang="en-US" sz="20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𝑘</m:t>
                          </m:r>
                          <m:r>
                            <a:rPr lang="en-US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1905000"/>
                <a:ext cx="2667000" cy="41389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447800" y="2362200"/>
                <a:ext cx="6324600" cy="4138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1" smtClean="0">
                              <a:latin typeface="Cambria Math" charset="0"/>
                            </a:rPr>
                            <m:t>P</m:t>
                          </m:r>
                        </m:e>
                        <m:sub>
                          <m:r>
                            <a:rPr lang="en-US" sz="2000" i="1">
                              <a:latin typeface="Cambria Math" charset="0"/>
                            </a:rPr>
                            <m:t>𝑘</m:t>
                          </m:r>
                        </m:sub>
                      </m:sSub>
                      <m:r>
                        <a:rPr lang="en-US" sz="2000">
                          <a:latin typeface="Cambria Math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charset="0"/>
                        </a:rPr>
                        <m:t>Amount</m:t>
                      </m:r>
                      <m:r>
                        <a:rPr lang="en-US" sz="200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charset="0"/>
                        </a:rPr>
                        <m:t>of</m:t>
                      </m:r>
                      <m:r>
                        <a:rPr lang="en-US" sz="200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Principal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Repaid</m:t>
                      </m:r>
                      <m:r>
                        <a:rPr lang="en-US" sz="200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with</m:t>
                      </m:r>
                      <m:r>
                        <a:rPr lang="en-US" sz="200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charset="0"/>
                        </a:rPr>
                        <m:t>the</m:t>
                      </m:r>
                      <m:r>
                        <a:rPr lang="en-US" sz="2000">
                          <a:latin typeface="Cambria Math" charset="0"/>
                        </a:rPr>
                        <m:t> 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charset="0"/>
                            </a:rPr>
                            <m:t>𝑘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2000">
                              <a:latin typeface="Cambria Math" charset="0"/>
                            </a:rPr>
                            <m:t>th</m:t>
                          </m:r>
                        </m:sup>
                      </m:sSup>
                      <m:r>
                        <a:rPr lang="en-US" sz="2000" i="1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charset="0"/>
                        </a:rPr>
                        <m:t>p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ayment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2362200"/>
                <a:ext cx="6324600" cy="413896"/>
              </a:xfrm>
              <a:prstGeom prst="rect">
                <a:avLst/>
              </a:prstGeom>
              <a:blipFill rotWithShape="0">
                <a:blip r:embed="rId6"/>
                <a:stretch>
                  <a:fillRect t="-94030" b="-123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667000" y="3048000"/>
                <a:ext cx="1828800" cy="4138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sz="2000" i="1">
                              <a:latin typeface="Cambria Math" charset="0"/>
                            </a:rPr>
                            <m:t>𝑘</m:t>
                          </m:r>
                        </m:sub>
                      </m:sSub>
                      <m:r>
                        <a:rPr lang="en-US" sz="2000" b="0" i="1" smtClean="0"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𝐶</m:t>
                          </m:r>
                        </m:e>
                        <m:sub>
                          <m:r>
                            <a:rPr lang="en-US" sz="2000" i="1">
                              <a:latin typeface="Cambria Math" charset="0"/>
                            </a:rPr>
                            <m:t>𝑘</m:t>
                          </m:r>
                        </m:sub>
                      </m:sSub>
                      <m:r>
                        <a:rPr lang="en-US" sz="2000" b="0" i="1" smtClean="0">
                          <a:latin typeface="Cambria Math" charset="0"/>
                        </a:rPr>
                        <m:t>−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𝐼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0" y="3048000"/>
                <a:ext cx="1828800" cy="413896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4876800" y="2743200"/>
                <a:ext cx="1828800" cy="9326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</a:rPr>
                        <m:t>𝐿</m:t>
                      </m:r>
                      <m:r>
                        <a:rPr lang="en-US" sz="2000" b="0" i="1" smtClean="0">
                          <a:latin typeface="Cambria Math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is-I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0" i="1" smtClean="0">
                              <a:latin typeface="Cambria Math" charset="0"/>
                            </a:rPr>
                            <m:t>𝑘</m:t>
                          </m:r>
                          <m:r>
                            <a:rPr lang="en-US" sz="2000" b="0" i="1" smtClean="0">
                              <a:latin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charset="0"/>
                                </a:rPr>
                                <m:t>𝑘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00" y="2743200"/>
                <a:ext cx="1828800" cy="932628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itle 1"/>
          <p:cNvSpPr txBox="1">
            <a:spLocks/>
          </p:cNvSpPr>
          <p:nvPr/>
        </p:nvSpPr>
        <p:spPr>
          <a:xfrm>
            <a:off x="228600" y="228600"/>
            <a:ext cx="8686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r>
              <a:rPr lang="en-US" sz="4000" b="1" dirty="0">
                <a:latin typeface="Bold sand ms"/>
              </a:rPr>
              <a:t>Balances at Neighboring </a:t>
            </a:r>
            <a:r>
              <a:rPr lang="en-US" sz="4000" b="1">
                <a:latin typeface="Bold sand ms"/>
              </a:rPr>
              <a:t>Time Periods</a:t>
            </a:r>
            <a:endParaRPr lang="en-US" sz="4000" b="1" dirty="0">
              <a:latin typeface="Bold sand ms"/>
            </a:endParaRPr>
          </a:p>
        </p:txBody>
      </p:sp>
      <p:cxnSp>
        <p:nvCxnSpPr>
          <p:cNvPr id="11" name="Straight Arrow Connector 10"/>
          <p:cNvCxnSpPr>
            <a:cxnSpLocks/>
          </p:cNvCxnSpPr>
          <p:nvPr/>
        </p:nvCxnSpPr>
        <p:spPr>
          <a:xfrm flipV="1">
            <a:off x="1460020" y="5239423"/>
            <a:ext cx="6189098" cy="1837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cxnSpLocks/>
          </p:cNvCxnSpPr>
          <p:nvPr/>
        </p:nvCxnSpPr>
        <p:spPr>
          <a:xfrm>
            <a:off x="3505200" y="5074129"/>
            <a:ext cx="0" cy="33607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cxnSpLocks/>
          </p:cNvCxnSpPr>
          <p:nvPr/>
        </p:nvCxnSpPr>
        <p:spPr>
          <a:xfrm>
            <a:off x="5334000" y="5074129"/>
            <a:ext cx="0" cy="33607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181600" y="4572000"/>
                <a:ext cx="381000" cy="369332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600" y="4572000"/>
                <a:ext cx="381000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3276600" y="5377304"/>
                <a:ext cx="685800" cy="4138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i="1">
                              <a:latin typeface="Cambria Math" charset="0"/>
                            </a:rPr>
                            <m:t>𝑘</m:t>
                          </m:r>
                          <m:r>
                            <a:rPr lang="en-US" sz="2000" b="0" i="1" smtClean="0">
                              <a:latin typeface="Cambria Math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6600" y="5377304"/>
                <a:ext cx="685800" cy="413896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5029200" y="5377304"/>
                <a:ext cx="685800" cy="4138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i="1">
                              <a:latin typeface="Cambria Math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0" y="5377304"/>
                <a:ext cx="685800" cy="413896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1371600" y="5925223"/>
                <a:ext cx="320040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charset="0"/>
                            </a:rPr>
                            <m:t>𝑘</m:t>
                          </m:r>
                        </m:sub>
                      </m:sSub>
                      <m:r>
                        <a:rPr lang="en-US" sz="2000" b="0" i="1" smtClean="0"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i="1">
                              <a:latin typeface="Cambria Math" charset="0"/>
                            </a:rPr>
                            <m:t>𝑘</m:t>
                          </m:r>
                          <m:r>
                            <a:rPr lang="en-US" sz="2000" b="0" i="1" smtClean="0">
                              <a:latin typeface="Cambria Math" charset="0"/>
                            </a:rPr>
                            <m:t>−1</m:t>
                          </m:r>
                        </m:sub>
                      </m:sSub>
                      <m:r>
                        <a:rPr lang="en-US" sz="200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1+</m:t>
                          </m:r>
                          <m:r>
                            <a:rPr lang="en-US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𝑖</m:t>
                          </m:r>
                        </m:e>
                      </m:d>
                      <m:r>
                        <a:rPr lang="en-US" sz="20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−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𝐶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5925223"/>
                <a:ext cx="3200400" cy="400110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4191000" y="5924490"/>
                <a:ext cx="144780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i="1">
                              <a:latin typeface="Cambria Math" charset="0"/>
                            </a:rPr>
                            <m:t>𝑘</m:t>
                          </m:r>
                          <m:r>
                            <a:rPr lang="en-US" sz="2000" b="0" i="1" smtClean="0">
                              <a:latin typeface="Cambria Math" charset="0"/>
                            </a:rPr>
                            <m:t>−1</m:t>
                          </m:r>
                        </m:sub>
                      </m:sSub>
                      <m:r>
                        <a:rPr lang="en-US" sz="2000" b="0" i="1" smtClean="0">
                          <a:latin typeface="Cambria Math" charset="0"/>
                        </a:rPr>
                        <m:t>+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5924490"/>
                <a:ext cx="1447800" cy="400110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6096000" y="5943600"/>
                <a:ext cx="114300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−  </m:t>
                          </m:r>
                          <m:r>
                            <a:rPr lang="en-US" sz="2000" b="0" i="1" smtClean="0">
                              <a:latin typeface="Cambria Math" charset="0"/>
                            </a:rPr>
                            <m:t>𝐶</m:t>
                          </m:r>
                        </m:e>
                        <m:sub>
                          <m:r>
                            <a:rPr lang="en-US" sz="2000" i="1">
                              <a:latin typeface="Cambria Math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5943600"/>
                <a:ext cx="1143000" cy="400110"/>
              </a:xfrm>
              <a:prstGeom prst="rect">
                <a:avLst/>
              </a:prstGeom>
              <a:blipFill rotWithShape="0">
                <a:blip r:embed="rId14"/>
                <a:stretch>
                  <a:fillRect t="-98485" b="-1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181600" y="4114800"/>
                <a:ext cx="381000" cy="369332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600" y="4114800"/>
                <a:ext cx="381000" cy="369332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181600" y="3657600"/>
                <a:ext cx="381000" cy="369332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600" y="3657600"/>
                <a:ext cx="381000" cy="369332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5486400" y="4095690"/>
                <a:ext cx="144780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accent1"/>
                          </a:solidFill>
                          <a:latin typeface="Cambria Math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chemeClr val="accent1"/>
                          </a:solidFill>
                          <a:latin typeface="Cambria Math" charset="0"/>
                        </a:rPr>
                        <m:t>𝑖</m:t>
                      </m:r>
                      <m:r>
                        <a:rPr lang="en-US" sz="2000" i="1" smtClean="0">
                          <a:solidFill>
                            <a:schemeClr val="accent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𝑘</m:t>
                          </m:r>
                          <m:r>
                            <a:rPr lang="en-US" sz="2000" i="1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4095690"/>
                <a:ext cx="1447800" cy="400110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5334000" y="5943600"/>
                <a:ext cx="114300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𝐼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5943600"/>
                <a:ext cx="1143000" cy="400110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65181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/>
          <p:cNvSpPr txBox="1">
            <a:spLocks/>
          </p:cNvSpPr>
          <p:nvPr/>
        </p:nvSpPr>
        <p:spPr>
          <a:xfrm>
            <a:off x="457200" y="1494000"/>
            <a:ext cx="80010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57150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165100">
              <a:spcBef>
                <a:spcPts val="900"/>
              </a:spcBef>
            </a:pPr>
            <a:endParaRPr lang="en-US" sz="2000" dirty="0">
              <a:solidFill>
                <a:schemeClr val="tx1"/>
              </a:solidFill>
              <a:latin typeface="Bold sand ms"/>
            </a:endParaRPr>
          </a:p>
          <a:p>
            <a:pPr marL="0" indent="0">
              <a:buFont typeface="Arial" pitchFamily="34" charset="0"/>
              <a:buNone/>
            </a:pPr>
            <a:endParaRPr lang="en-US" sz="2000" dirty="0">
              <a:solidFill>
                <a:schemeClr val="tx1"/>
              </a:solidFill>
              <a:latin typeface="Bold sand m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447800" y="1494000"/>
                <a:ext cx="6324600" cy="4138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charset="0"/>
                            </a:rPr>
                            <m:t>𝐼</m:t>
                          </m:r>
                        </m:e>
                        <m:sub>
                          <m:r>
                            <a:rPr lang="en-US" sz="2000" i="1">
                              <a:latin typeface="Cambria Math" charset="0"/>
                            </a:rPr>
                            <m:t>𝑘</m:t>
                          </m:r>
                        </m:sub>
                      </m:sSub>
                      <m:r>
                        <a:rPr lang="en-US" sz="2000">
                          <a:latin typeface="Cambria Math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charset="0"/>
                        </a:rPr>
                        <m:t>Amount</m:t>
                      </m:r>
                      <m:r>
                        <a:rPr lang="en-US" sz="200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charset="0"/>
                        </a:rPr>
                        <m:t>of</m:t>
                      </m:r>
                      <m:r>
                        <a:rPr lang="en-US" sz="200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charset="0"/>
                        </a:rPr>
                        <m:t>Interest</m:t>
                      </m:r>
                      <m:r>
                        <a:rPr lang="en-US" sz="200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charset="0"/>
                        </a:rPr>
                        <m:t>Paid</m:t>
                      </m:r>
                      <m:r>
                        <a:rPr lang="en-US" sz="200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charset="0"/>
                        </a:rPr>
                        <m:t>during</m:t>
                      </m:r>
                      <m:r>
                        <a:rPr lang="en-US" sz="200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charset="0"/>
                        </a:rPr>
                        <m:t>the</m:t>
                      </m:r>
                      <m:r>
                        <a:rPr lang="en-US" sz="2000">
                          <a:latin typeface="Cambria Math" charset="0"/>
                        </a:rPr>
                        <m:t> 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charset="0"/>
                            </a:rPr>
                            <m:t>𝑘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2000">
                              <a:latin typeface="Cambria Math" charset="0"/>
                            </a:rPr>
                            <m:t>th</m:t>
                          </m:r>
                        </m:sup>
                      </m:sSup>
                      <m:r>
                        <a:rPr lang="en-US" sz="2000" i="1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charset="0"/>
                        </a:rPr>
                        <m:t>period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1494000"/>
                <a:ext cx="6324600" cy="413896"/>
              </a:xfrm>
              <a:prstGeom prst="rect">
                <a:avLst/>
              </a:prstGeom>
              <a:blipFill rotWithShape="0">
                <a:blip r:embed="rId4"/>
                <a:stretch>
                  <a:fillRect t="-91176" b="-1220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200400" y="1905000"/>
                <a:ext cx="2667000" cy="4138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charset="0"/>
                            </a:rPr>
                            <m:t>𝐼</m:t>
                          </m:r>
                        </m:e>
                        <m:sub>
                          <m:r>
                            <a:rPr lang="en-US" sz="2000" i="1">
                              <a:latin typeface="Cambria Math" charset="0"/>
                            </a:rPr>
                            <m:t>𝑘</m:t>
                          </m:r>
                        </m:sub>
                      </m:sSub>
                      <m:r>
                        <a:rPr lang="en-US" sz="2000" b="0" i="1" smtClean="0">
                          <a:latin typeface="Cambria Math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charset="0"/>
                        </a:rPr>
                        <m:t>𝑖</m:t>
                      </m:r>
                      <m:r>
                        <a:rPr lang="en-US" sz="20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𝑘</m:t>
                          </m:r>
                          <m:r>
                            <a:rPr lang="en-US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1905000"/>
                <a:ext cx="2667000" cy="41389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447800" y="2362200"/>
                <a:ext cx="6324600" cy="4138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1" smtClean="0">
                              <a:latin typeface="Cambria Math" charset="0"/>
                            </a:rPr>
                            <m:t>P</m:t>
                          </m:r>
                        </m:e>
                        <m:sub>
                          <m:r>
                            <a:rPr lang="en-US" sz="2000" i="1">
                              <a:latin typeface="Cambria Math" charset="0"/>
                            </a:rPr>
                            <m:t>𝑘</m:t>
                          </m:r>
                        </m:sub>
                      </m:sSub>
                      <m:r>
                        <a:rPr lang="en-US" sz="2000">
                          <a:latin typeface="Cambria Math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charset="0"/>
                        </a:rPr>
                        <m:t>Amount</m:t>
                      </m:r>
                      <m:r>
                        <a:rPr lang="en-US" sz="200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charset="0"/>
                        </a:rPr>
                        <m:t>of</m:t>
                      </m:r>
                      <m:r>
                        <a:rPr lang="en-US" sz="200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Principal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Repaid</m:t>
                      </m:r>
                      <m:r>
                        <a:rPr lang="en-US" sz="200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with</m:t>
                      </m:r>
                      <m:r>
                        <a:rPr lang="en-US" sz="200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charset="0"/>
                        </a:rPr>
                        <m:t>the</m:t>
                      </m:r>
                      <m:r>
                        <a:rPr lang="en-US" sz="2000">
                          <a:latin typeface="Cambria Math" charset="0"/>
                        </a:rPr>
                        <m:t> 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charset="0"/>
                            </a:rPr>
                            <m:t>𝑘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2000">
                              <a:latin typeface="Cambria Math" charset="0"/>
                            </a:rPr>
                            <m:t>th</m:t>
                          </m:r>
                        </m:sup>
                      </m:sSup>
                      <m:r>
                        <a:rPr lang="en-US" sz="2000" i="1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charset="0"/>
                        </a:rPr>
                        <m:t>p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ayment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2362200"/>
                <a:ext cx="6324600" cy="413896"/>
              </a:xfrm>
              <a:prstGeom prst="rect">
                <a:avLst/>
              </a:prstGeom>
              <a:blipFill rotWithShape="0">
                <a:blip r:embed="rId6"/>
                <a:stretch>
                  <a:fillRect t="-94030" b="-123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667000" y="3048000"/>
                <a:ext cx="1828800" cy="4138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sz="2000" i="1">
                              <a:latin typeface="Cambria Math" charset="0"/>
                            </a:rPr>
                            <m:t>𝑘</m:t>
                          </m:r>
                        </m:sub>
                      </m:sSub>
                      <m:r>
                        <a:rPr lang="en-US" sz="2000" b="0" i="1" smtClean="0"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𝐶</m:t>
                          </m:r>
                        </m:e>
                        <m:sub>
                          <m:r>
                            <a:rPr lang="en-US" sz="2000" i="1">
                              <a:latin typeface="Cambria Math" charset="0"/>
                            </a:rPr>
                            <m:t>𝑘</m:t>
                          </m:r>
                        </m:sub>
                      </m:sSub>
                      <m:r>
                        <a:rPr lang="en-US" sz="2000" b="0" i="1" smtClean="0">
                          <a:latin typeface="Cambria Math" charset="0"/>
                        </a:rPr>
                        <m:t>−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𝐼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0" y="3048000"/>
                <a:ext cx="1828800" cy="413896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4876800" y="2743200"/>
                <a:ext cx="1828800" cy="9326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</a:rPr>
                        <m:t>𝐿</m:t>
                      </m:r>
                      <m:r>
                        <a:rPr lang="en-US" sz="2000" b="0" i="1" smtClean="0">
                          <a:latin typeface="Cambria Math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is-I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0" i="1" smtClean="0">
                              <a:latin typeface="Cambria Math" charset="0"/>
                            </a:rPr>
                            <m:t>𝑘</m:t>
                          </m:r>
                          <m:r>
                            <a:rPr lang="en-US" sz="2000" b="0" i="1" smtClean="0">
                              <a:latin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charset="0"/>
                                </a:rPr>
                                <m:t>𝑘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00" y="2743200"/>
                <a:ext cx="1828800" cy="932628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itle 1"/>
          <p:cNvSpPr txBox="1">
            <a:spLocks/>
          </p:cNvSpPr>
          <p:nvPr/>
        </p:nvSpPr>
        <p:spPr>
          <a:xfrm>
            <a:off x="228600" y="228600"/>
            <a:ext cx="8686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r>
              <a:rPr lang="en-US" sz="4000" b="1" dirty="0">
                <a:latin typeface="Bold sand ms"/>
              </a:rPr>
              <a:t>Balances at Neighboring </a:t>
            </a:r>
            <a:r>
              <a:rPr lang="en-US" sz="4000" b="1">
                <a:latin typeface="Bold sand ms"/>
              </a:rPr>
              <a:t>Time Periods</a:t>
            </a:r>
            <a:endParaRPr lang="en-US" sz="4000" b="1" dirty="0">
              <a:latin typeface="Bold sand ms"/>
            </a:endParaRPr>
          </a:p>
        </p:txBody>
      </p:sp>
      <p:cxnSp>
        <p:nvCxnSpPr>
          <p:cNvPr id="11" name="Straight Arrow Connector 10"/>
          <p:cNvCxnSpPr>
            <a:cxnSpLocks/>
          </p:cNvCxnSpPr>
          <p:nvPr/>
        </p:nvCxnSpPr>
        <p:spPr>
          <a:xfrm flipV="1">
            <a:off x="1460020" y="5239423"/>
            <a:ext cx="6189098" cy="1837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cxnSpLocks/>
          </p:cNvCxnSpPr>
          <p:nvPr/>
        </p:nvCxnSpPr>
        <p:spPr>
          <a:xfrm>
            <a:off x="3505200" y="5074129"/>
            <a:ext cx="0" cy="33607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cxnSpLocks/>
          </p:cNvCxnSpPr>
          <p:nvPr/>
        </p:nvCxnSpPr>
        <p:spPr>
          <a:xfrm>
            <a:off x="5334000" y="5074129"/>
            <a:ext cx="0" cy="33607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181600" y="4572000"/>
                <a:ext cx="381000" cy="369332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600" y="4572000"/>
                <a:ext cx="381000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3276600" y="5377304"/>
                <a:ext cx="685800" cy="4138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i="1">
                              <a:latin typeface="Cambria Math" charset="0"/>
                            </a:rPr>
                            <m:t>𝑘</m:t>
                          </m:r>
                          <m:r>
                            <a:rPr lang="en-US" sz="2000" b="0" i="1" smtClean="0">
                              <a:latin typeface="Cambria Math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6600" y="5377304"/>
                <a:ext cx="685800" cy="413896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5029200" y="5377304"/>
                <a:ext cx="685800" cy="4138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i="1">
                              <a:latin typeface="Cambria Math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0" y="5377304"/>
                <a:ext cx="685800" cy="413896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1371600" y="5925223"/>
                <a:ext cx="320040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charset="0"/>
                            </a:rPr>
                            <m:t>𝑘</m:t>
                          </m:r>
                        </m:sub>
                      </m:sSub>
                      <m:r>
                        <a:rPr lang="en-US" sz="2000" b="0" i="1" smtClean="0"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i="1">
                              <a:latin typeface="Cambria Math" charset="0"/>
                            </a:rPr>
                            <m:t>𝑘</m:t>
                          </m:r>
                          <m:r>
                            <a:rPr lang="en-US" sz="2000" b="0" i="1" smtClean="0">
                              <a:latin typeface="Cambria Math" charset="0"/>
                            </a:rPr>
                            <m:t>−1</m:t>
                          </m:r>
                        </m:sub>
                      </m:sSub>
                      <m:r>
                        <a:rPr lang="en-US" sz="200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1+</m:t>
                          </m:r>
                          <m:r>
                            <a:rPr lang="en-US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𝑖</m:t>
                          </m:r>
                        </m:e>
                      </m:d>
                      <m:r>
                        <a:rPr lang="en-US" sz="20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−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𝐶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5925223"/>
                <a:ext cx="3200400" cy="400110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4191000" y="5924490"/>
                <a:ext cx="144780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i="1">
                              <a:latin typeface="Cambria Math" charset="0"/>
                            </a:rPr>
                            <m:t>𝑘</m:t>
                          </m:r>
                          <m:r>
                            <a:rPr lang="en-US" sz="2000" b="0" i="1" smtClean="0">
                              <a:latin typeface="Cambria Math" charset="0"/>
                            </a:rPr>
                            <m:t>−1</m:t>
                          </m:r>
                        </m:sub>
                      </m:sSub>
                      <m:r>
                        <a:rPr lang="en-US" sz="2000" b="0" i="1" smtClean="0">
                          <a:latin typeface="Cambria Math" charset="0"/>
                        </a:rPr>
                        <m:t>+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5924490"/>
                <a:ext cx="1447800" cy="400110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6096000" y="5943600"/>
                <a:ext cx="114300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−  </m:t>
                          </m:r>
                          <m:r>
                            <a:rPr lang="en-US" sz="2000" b="0" i="1" smtClean="0">
                              <a:latin typeface="Cambria Math" charset="0"/>
                            </a:rPr>
                            <m:t>𝐶</m:t>
                          </m:r>
                        </m:e>
                        <m:sub>
                          <m:r>
                            <a:rPr lang="en-US" sz="2000" i="1">
                              <a:latin typeface="Cambria Math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5943600"/>
                <a:ext cx="1143000" cy="400110"/>
              </a:xfrm>
              <a:prstGeom prst="rect">
                <a:avLst/>
              </a:prstGeom>
              <a:blipFill rotWithShape="0">
                <a:blip r:embed="rId14"/>
                <a:stretch>
                  <a:fillRect t="-98485" b="-1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181600" y="4114800"/>
                <a:ext cx="381000" cy="369332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600" y="4114800"/>
                <a:ext cx="381000" cy="369332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181600" y="3657600"/>
                <a:ext cx="381000" cy="369332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600" y="3657600"/>
                <a:ext cx="381000" cy="369332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5334000" y="5943600"/>
                <a:ext cx="114300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𝐼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5943600"/>
                <a:ext cx="1143000" cy="400110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147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/>
          <p:cNvSpPr txBox="1">
            <a:spLocks/>
          </p:cNvSpPr>
          <p:nvPr/>
        </p:nvSpPr>
        <p:spPr>
          <a:xfrm>
            <a:off x="457200" y="1494000"/>
            <a:ext cx="80010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57150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sz="2000" dirty="0">
              <a:solidFill>
                <a:schemeClr val="tx1"/>
              </a:solidFill>
              <a:latin typeface="Bold sand ms"/>
            </a:endParaRPr>
          </a:p>
        </p:txBody>
      </p:sp>
      <p:cxnSp>
        <p:nvCxnSpPr>
          <p:cNvPr id="5" name="Straight Arrow Connector 4"/>
          <p:cNvCxnSpPr>
            <a:cxnSpLocks/>
          </p:cNvCxnSpPr>
          <p:nvPr/>
        </p:nvCxnSpPr>
        <p:spPr>
          <a:xfrm flipV="1">
            <a:off x="1460020" y="2953423"/>
            <a:ext cx="6189098" cy="1837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319528" y="2286000"/>
                <a:ext cx="576072" cy="369332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9528" y="2286000"/>
                <a:ext cx="576072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/>
          <p:cNvCxnSpPr>
            <a:cxnSpLocks/>
          </p:cNvCxnSpPr>
          <p:nvPr/>
        </p:nvCxnSpPr>
        <p:spPr>
          <a:xfrm>
            <a:off x="2590800" y="2819400"/>
            <a:ext cx="0" cy="33607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cxnSpLocks/>
          </p:cNvCxnSpPr>
          <p:nvPr/>
        </p:nvCxnSpPr>
        <p:spPr>
          <a:xfrm>
            <a:off x="3352800" y="2819400"/>
            <a:ext cx="0" cy="33607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cxnSpLocks/>
          </p:cNvCxnSpPr>
          <p:nvPr/>
        </p:nvCxnSpPr>
        <p:spPr>
          <a:xfrm>
            <a:off x="4724400" y="2819400"/>
            <a:ext cx="0" cy="33607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849624" y="2286000"/>
                <a:ext cx="3810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⋯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9624" y="2286000"/>
                <a:ext cx="381000" cy="400110"/>
              </a:xfrm>
              <a:prstGeom prst="rect">
                <a:avLst/>
              </a:prstGeom>
              <a:blipFill rotWithShape="0">
                <a:blip r:embed="rId4"/>
                <a:stretch>
                  <a:fillRect t="-98485" r="-30645" b="-1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081528" y="2286000"/>
                <a:ext cx="576072" cy="369332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1528" y="2286000"/>
                <a:ext cx="576072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212080" y="2286000"/>
                <a:ext cx="579120" cy="369332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2080" y="2286000"/>
                <a:ext cx="579120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096000" y="2286000"/>
                <a:ext cx="3810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⋯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2286000"/>
                <a:ext cx="381000" cy="400110"/>
              </a:xfrm>
              <a:prstGeom prst="rect">
                <a:avLst/>
              </a:prstGeom>
              <a:blipFill rotWithShape="0">
                <a:blip r:embed="rId7"/>
                <a:stretch>
                  <a:fillRect t="-98485" r="-28571" b="-1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/>
          <p:cNvCxnSpPr>
            <a:cxnSpLocks/>
          </p:cNvCxnSpPr>
          <p:nvPr/>
        </p:nvCxnSpPr>
        <p:spPr>
          <a:xfrm>
            <a:off x="1828800" y="2819400"/>
            <a:ext cx="0" cy="33607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cxnSpLocks/>
          </p:cNvCxnSpPr>
          <p:nvPr/>
        </p:nvCxnSpPr>
        <p:spPr>
          <a:xfrm>
            <a:off x="4712180" y="3215640"/>
            <a:ext cx="12220" cy="365760"/>
          </a:xfrm>
          <a:prstGeom prst="line">
            <a:avLst/>
          </a:prstGeom>
          <a:ln w="25400">
            <a:solidFill>
              <a:schemeClr val="accent1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601378" y="3657600"/>
                <a:ext cx="34471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1378" y="3657600"/>
                <a:ext cx="344710" cy="307777"/>
              </a:xfrm>
              <a:prstGeom prst="rect">
                <a:avLst/>
              </a:prstGeom>
              <a:blipFill rotWithShape="0">
                <a:blip r:embed="rId8"/>
                <a:stretch>
                  <a:fillRect l="-17857" r="-8929" b="-1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876800" y="3657600"/>
                <a:ext cx="3753271" cy="3215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0" smtClean="0">
                          <a:latin typeface="Cambria Math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balance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just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a:rPr lang="en-US" sz="2000" b="1" i="0" smtClean="0">
                          <a:latin typeface="Cambria Math" charset="0"/>
                        </a:rPr>
                        <m:t>𝐚𝐟𝐭𝐞𝐫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𝑘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charset="0"/>
                            </a:rPr>
                            <m:t>th</m:t>
                          </m:r>
                        </m:sup>
                      </m:sSup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payment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00" y="3657600"/>
                <a:ext cx="3753271" cy="321563"/>
              </a:xfrm>
              <a:prstGeom prst="rect">
                <a:avLst/>
              </a:prstGeom>
              <a:blipFill rotWithShape="0">
                <a:blip r:embed="rId9"/>
                <a:stretch>
                  <a:fillRect t="-132075" r="-1136" b="-169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Connector 21"/>
          <p:cNvCxnSpPr>
            <a:cxnSpLocks/>
          </p:cNvCxnSpPr>
          <p:nvPr/>
        </p:nvCxnSpPr>
        <p:spPr>
          <a:xfrm>
            <a:off x="1828800" y="3215640"/>
            <a:ext cx="12220" cy="365760"/>
          </a:xfrm>
          <a:prstGeom prst="line">
            <a:avLst/>
          </a:prstGeom>
          <a:ln w="25400">
            <a:solidFill>
              <a:schemeClr val="accent1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752600" y="3657600"/>
                <a:ext cx="19922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charset="0"/>
                        </a:rPr>
                        <m:t>𝐿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3657600"/>
                <a:ext cx="199222" cy="307777"/>
              </a:xfrm>
              <a:prstGeom prst="rect">
                <a:avLst/>
              </a:prstGeom>
              <a:blipFill rotWithShape="0">
                <a:blip r:embed="rId10"/>
                <a:stretch>
                  <a:fillRect l="-31250" r="-28125" b="-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905000" y="3657600"/>
                <a:ext cx="169507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0" smtClean="0">
                          <a:latin typeface="Cambria Math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loan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amount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3657600"/>
                <a:ext cx="1695079" cy="307777"/>
              </a:xfrm>
              <a:prstGeom prst="rect">
                <a:avLst/>
              </a:prstGeom>
              <a:blipFill rotWithShape="0">
                <a:blip r:embed="rId11"/>
                <a:stretch>
                  <a:fillRect l="-1439" t="-146000" r="-2518" b="-18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itle 1"/>
          <p:cNvSpPr txBox="1">
            <a:spLocks/>
          </p:cNvSpPr>
          <p:nvPr/>
        </p:nvSpPr>
        <p:spPr>
          <a:xfrm>
            <a:off x="228600" y="228600"/>
            <a:ext cx="8686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r>
              <a:rPr lang="en-US" b="1" dirty="0">
                <a:latin typeface="Bold sand ms"/>
              </a:rPr>
              <a:t>Determining Loan Balances</a:t>
            </a:r>
          </a:p>
        </p:txBody>
      </p:sp>
      <p:cxnSp>
        <p:nvCxnSpPr>
          <p:cNvPr id="21" name="Straight Connector 20"/>
          <p:cNvCxnSpPr>
            <a:cxnSpLocks/>
          </p:cNvCxnSpPr>
          <p:nvPr/>
        </p:nvCxnSpPr>
        <p:spPr>
          <a:xfrm>
            <a:off x="5486400" y="2819400"/>
            <a:ext cx="0" cy="33607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cxnSpLocks/>
          </p:cNvCxnSpPr>
          <p:nvPr/>
        </p:nvCxnSpPr>
        <p:spPr>
          <a:xfrm>
            <a:off x="7086600" y="2819400"/>
            <a:ext cx="0" cy="33607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419600" y="2286000"/>
                <a:ext cx="576072" cy="369332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2286000"/>
                <a:ext cx="576072" cy="369332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6815328" y="2286000"/>
                <a:ext cx="576072" cy="369332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5328" y="2286000"/>
                <a:ext cx="576072" cy="369332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1676400" y="4416623"/>
                <a:ext cx="178574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0" smtClean="0">
                          <a:latin typeface="Cambria Math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Retrospective</m:t>
                      </m:r>
                      <m:r>
                        <a:rPr lang="en-US" sz="2000" b="0" i="0" smtClean="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4416623"/>
                <a:ext cx="1785745" cy="307777"/>
              </a:xfrm>
              <a:prstGeom prst="rect">
                <a:avLst/>
              </a:prstGeom>
              <a:blipFill rotWithShape="0">
                <a:blip r:embed="rId14"/>
                <a:stretch>
                  <a:fillRect l="-4778" t="-4000" r="-4778" b="-3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08823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/>
          <p:cNvSpPr txBox="1">
            <a:spLocks/>
          </p:cNvSpPr>
          <p:nvPr/>
        </p:nvSpPr>
        <p:spPr>
          <a:xfrm>
            <a:off x="457200" y="1494000"/>
            <a:ext cx="80010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57150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165100">
              <a:spcBef>
                <a:spcPts val="900"/>
              </a:spcBef>
            </a:pPr>
            <a:endParaRPr lang="en-US" sz="2000" dirty="0">
              <a:solidFill>
                <a:schemeClr val="tx1"/>
              </a:solidFill>
              <a:latin typeface="Bold sand ms"/>
            </a:endParaRPr>
          </a:p>
          <a:p>
            <a:pPr marL="0" indent="0">
              <a:buFont typeface="Arial" pitchFamily="34" charset="0"/>
              <a:buNone/>
            </a:pPr>
            <a:endParaRPr lang="en-US" sz="2000" dirty="0">
              <a:solidFill>
                <a:schemeClr val="tx1"/>
              </a:solidFill>
              <a:latin typeface="Bold sand m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447800" y="1494000"/>
                <a:ext cx="6324600" cy="4138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charset="0"/>
                            </a:rPr>
                            <m:t>𝐼</m:t>
                          </m:r>
                        </m:e>
                        <m:sub>
                          <m:r>
                            <a:rPr lang="en-US" sz="2000" i="1">
                              <a:latin typeface="Cambria Math" charset="0"/>
                            </a:rPr>
                            <m:t>𝑘</m:t>
                          </m:r>
                        </m:sub>
                      </m:sSub>
                      <m:r>
                        <a:rPr lang="en-US" sz="2000">
                          <a:latin typeface="Cambria Math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charset="0"/>
                        </a:rPr>
                        <m:t>Amount</m:t>
                      </m:r>
                      <m:r>
                        <a:rPr lang="en-US" sz="200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charset="0"/>
                        </a:rPr>
                        <m:t>of</m:t>
                      </m:r>
                      <m:r>
                        <a:rPr lang="en-US" sz="200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charset="0"/>
                        </a:rPr>
                        <m:t>Interest</m:t>
                      </m:r>
                      <m:r>
                        <a:rPr lang="en-US" sz="200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charset="0"/>
                        </a:rPr>
                        <m:t>Paid</m:t>
                      </m:r>
                      <m:r>
                        <a:rPr lang="en-US" sz="200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charset="0"/>
                        </a:rPr>
                        <m:t>during</m:t>
                      </m:r>
                      <m:r>
                        <a:rPr lang="en-US" sz="200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charset="0"/>
                        </a:rPr>
                        <m:t>the</m:t>
                      </m:r>
                      <m:r>
                        <a:rPr lang="en-US" sz="2000">
                          <a:latin typeface="Cambria Math" charset="0"/>
                        </a:rPr>
                        <m:t> 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charset="0"/>
                            </a:rPr>
                            <m:t>𝑘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2000">
                              <a:latin typeface="Cambria Math" charset="0"/>
                            </a:rPr>
                            <m:t>th</m:t>
                          </m:r>
                        </m:sup>
                      </m:sSup>
                      <m:r>
                        <a:rPr lang="en-US" sz="2000" i="1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charset="0"/>
                        </a:rPr>
                        <m:t>period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1494000"/>
                <a:ext cx="6324600" cy="413896"/>
              </a:xfrm>
              <a:prstGeom prst="rect">
                <a:avLst/>
              </a:prstGeom>
              <a:blipFill rotWithShape="0">
                <a:blip r:embed="rId4"/>
                <a:stretch>
                  <a:fillRect t="-91176" b="-1220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200400" y="1905000"/>
                <a:ext cx="2667000" cy="4138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charset="0"/>
                            </a:rPr>
                            <m:t>𝐼</m:t>
                          </m:r>
                        </m:e>
                        <m:sub>
                          <m:r>
                            <a:rPr lang="en-US" sz="2000" i="1">
                              <a:latin typeface="Cambria Math" charset="0"/>
                            </a:rPr>
                            <m:t>𝑘</m:t>
                          </m:r>
                        </m:sub>
                      </m:sSub>
                      <m:r>
                        <a:rPr lang="en-US" sz="2000" b="0" i="1" smtClean="0">
                          <a:latin typeface="Cambria Math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charset="0"/>
                        </a:rPr>
                        <m:t>𝑖</m:t>
                      </m:r>
                      <m:r>
                        <a:rPr lang="en-US" sz="20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𝑘</m:t>
                          </m:r>
                          <m:r>
                            <a:rPr lang="en-US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1905000"/>
                <a:ext cx="2667000" cy="41389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447800" y="2362200"/>
                <a:ext cx="6324600" cy="4138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1" smtClean="0">
                              <a:latin typeface="Cambria Math" charset="0"/>
                            </a:rPr>
                            <m:t>P</m:t>
                          </m:r>
                        </m:e>
                        <m:sub>
                          <m:r>
                            <a:rPr lang="en-US" sz="2000" i="1">
                              <a:latin typeface="Cambria Math" charset="0"/>
                            </a:rPr>
                            <m:t>𝑘</m:t>
                          </m:r>
                        </m:sub>
                      </m:sSub>
                      <m:r>
                        <a:rPr lang="en-US" sz="2000">
                          <a:latin typeface="Cambria Math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charset="0"/>
                        </a:rPr>
                        <m:t>Amount</m:t>
                      </m:r>
                      <m:r>
                        <a:rPr lang="en-US" sz="200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charset="0"/>
                        </a:rPr>
                        <m:t>of</m:t>
                      </m:r>
                      <m:r>
                        <a:rPr lang="en-US" sz="200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Principal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Repaid</m:t>
                      </m:r>
                      <m:r>
                        <a:rPr lang="en-US" sz="200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with</m:t>
                      </m:r>
                      <m:r>
                        <a:rPr lang="en-US" sz="200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charset="0"/>
                        </a:rPr>
                        <m:t>the</m:t>
                      </m:r>
                      <m:r>
                        <a:rPr lang="en-US" sz="2000">
                          <a:latin typeface="Cambria Math" charset="0"/>
                        </a:rPr>
                        <m:t> 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charset="0"/>
                            </a:rPr>
                            <m:t>𝑘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2000">
                              <a:latin typeface="Cambria Math" charset="0"/>
                            </a:rPr>
                            <m:t>th</m:t>
                          </m:r>
                        </m:sup>
                      </m:sSup>
                      <m:r>
                        <a:rPr lang="en-US" sz="2000" i="1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charset="0"/>
                        </a:rPr>
                        <m:t>p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ayment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2362200"/>
                <a:ext cx="6324600" cy="413896"/>
              </a:xfrm>
              <a:prstGeom prst="rect">
                <a:avLst/>
              </a:prstGeom>
              <a:blipFill rotWithShape="0">
                <a:blip r:embed="rId6"/>
                <a:stretch>
                  <a:fillRect t="-94030" b="-123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667000" y="3048000"/>
                <a:ext cx="1828800" cy="4138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sz="2000" i="1">
                              <a:latin typeface="Cambria Math" charset="0"/>
                            </a:rPr>
                            <m:t>𝑘</m:t>
                          </m:r>
                        </m:sub>
                      </m:sSub>
                      <m:r>
                        <a:rPr lang="en-US" sz="2000" b="0" i="1" smtClean="0"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𝐶</m:t>
                          </m:r>
                        </m:e>
                        <m:sub>
                          <m:r>
                            <a:rPr lang="en-US" sz="2000" i="1">
                              <a:latin typeface="Cambria Math" charset="0"/>
                            </a:rPr>
                            <m:t>𝑘</m:t>
                          </m:r>
                        </m:sub>
                      </m:sSub>
                      <m:r>
                        <a:rPr lang="en-US" sz="2000" b="0" i="1" smtClean="0">
                          <a:latin typeface="Cambria Math" charset="0"/>
                        </a:rPr>
                        <m:t>−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𝐼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0" y="3048000"/>
                <a:ext cx="1828800" cy="413896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4876800" y="2743200"/>
                <a:ext cx="1828800" cy="9326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</a:rPr>
                        <m:t>𝐿</m:t>
                      </m:r>
                      <m:r>
                        <a:rPr lang="en-US" sz="2000" b="0" i="1" smtClean="0">
                          <a:latin typeface="Cambria Math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is-I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0" i="1" smtClean="0">
                              <a:latin typeface="Cambria Math" charset="0"/>
                            </a:rPr>
                            <m:t>𝑘</m:t>
                          </m:r>
                          <m:r>
                            <a:rPr lang="en-US" sz="2000" b="0" i="1" smtClean="0">
                              <a:latin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charset="0"/>
                                </a:rPr>
                                <m:t>𝑘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00" y="2743200"/>
                <a:ext cx="1828800" cy="932628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itle 1"/>
          <p:cNvSpPr txBox="1">
            <a:spLocks/>
          </p:cNvSpPr>
          <p:nvPr/>
        </p:nvSpPr>
        <p:spPr>
          <a:xfrm>
            <a:off x="228600" y="228600"/>
            <a:ext cx="8686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r>
              <a:rPr lang="en-US" sz="4000" b="1" dirty="0">
                <a:latin typeface="Bold sand ms"/>
              </a:rPr>
              <a:t>Balances at Neighboring </a:t>
            </a:r>
            <a:r>
              <a:rPr lang="en-US" sz="4000" b="1">
                <a:latin typeface="Bold sand ms"/>
              </a:rPr>
              <a:t>Time Periods</a:t>
            </a:r>
            <a:endParaRPr lang="en-US" sz="4000" b="1" dirty="0">
              <a:latin typeface="Bold sand ms"/>
            </a:endParaRPr>
          </a:p>
        </p:txBody>
      </p:sp>
      <p:cxnSp>
        <p:nvCxnSpPr>
          <p:cNvPr id="11" name="Straight Arrow Connector 10"/>
          <p:cNvCxnSpPr>
            <a:cxnSpLocks/>
          </p:cNvCxnSpPr>
          <p:nvPr/>
        </p:nvCxnSpPr>
        <p:spPr>
          <a:xfrm flipV="1">
            <a:off x="1460020" y="5239423"/>
            <a:ext cx="6189098" cy="1837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cxnSpLocks/>
          </p:cNvCxnSpPr>
          <p:nvPr/>
        </p:nvCxnSpPr>
        <p:spPr>
          <a:xfrm>
            <a:off x="3505200" y="5074129"/>
            <a:ext cx="0" cy="33607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cxnSpLocks/>
          </p:cNvCxnSpPr>
          <p:nvPr/>
        </p:nvCxnSpPr>
        <p:spPr>
          <a:xfrm>
            <a:off x="5334000" y="5074129"/>
            <a:ext cx="0" cy="33607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181600" y="4572000"/>
                <a:ext cx="381000" cy="369332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600" y="4572000"/>
                <a:ext cx="381000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3276600" y="5377304"/>
                <a:ext cx="685800" cy="4138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i="1">
                              <a:latin typeface="Cambria Math" charset="0"/>
                            </a:rPr>
                            <m:t>𝑘</m:t>
                          </m:r>
                          <m:r>
                            <a:rPr lang="en-US" sz="2000" b="0" i="1" smtClean="0">
                              <a:latin typeface="Cambria Math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6600" y="5377304"/>
                <a:ext cx="685800" cy="413896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5029200" y="5377304"/>
                <a:ext cx="685800" cy="4138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i="1">
                              <a:latin typeface="Cambria Math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0" y="5377304"/>
                <a:ext cx="685800" cy="413896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1371600" y="5925223"/>
                <a:ext cx="320040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charset="0"/>
                            </a:rPr>
                            <m:t>𝑘</m:t>
                          </m:r>
                        </m:sub>
                      </m:sSub>
                      <m:r>
                        <a:rPr lang="en-US" sz="2000" b="0" i="1" smtClean="0"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i="1">
                              <a:latin typeface="Cambria Math" charset="0"/>
                            </a:rPr>
                            <m:t>𝑘</m:t>
                          </m:r>
                          <m:r>
                            <a:rPr lang="en-US" sz="2000" b="0" i="1" smtClean="0">
                              <a:latin typeface="Cambria Math" charset="0"/>
                            </a:rPr>
                            <m:t>−1</m:t>
                          </m:r>
                        </m:sub>
                      </m:sSub>
                      <m:r>
                        <a:rPr lang="en-US" sz="200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1+</m:t>
                          </m:r>
                          <m:r>
                            <a:rPr lang="en-US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𝑖</m:t>
                          </m:r>
                        </m:e>
                      </m:d>
                      <m:r>
                        <a:rPr lang="en-US" sz="20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−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𝐶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5925223"/>
                <a:ext cx="3200400" cy="400110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4191000" y="5924490"/>
                <a:ext cx="144780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i="1">
                              <a:latin typeface="Cambria Math" charset="0"/>
                            </a:rPr>
                            <m:t>𝑘</m:t>
                          </m:r>
                          <m:r>
                            <a:rPr lang="en-US" sz="2000" b="0" i="1" smtClean="0">
                              <a:latin typeface="Cambria Math" charset="0"/>
                            </a:rPr>
                            <m:t>−1</m:t>
                          </m:r>
                        </m:sub>
                      </m:sSub>
                      <m:r>
                        <a:rPr lang="en-US" sz="2000" b="0" i="1" smtClean="0">
                          <a:latin typeface="Cambria Math" charset="0"/>
                        </a:rPr>
                        <m:t>+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5924490"/>
                <a:ext cx="1447800" cy="400110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6096000" y="5943600"/>
                <a:ext cx="114300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−  </m:t>
                          </m:r>
                          <m:r>
                            <a:rPr lang="en-US" sz="2000" b="0" i="1" smtClean="0">
                              <a:latin typeface="Cambria Math" charset="0"/>
                            </a:rPr>
                            <m:t>𝐶</m:t>
                          </m:r>
                        </m:e>
                        <m:sub>
                          <m:r>
                            <a:rPr lang="en-US" sz="2000" i="1">
                              <a:latin typeface="Cambria Math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5943600"/>
                <a:ext cx="1143000" cy="400110"/>
              </a:xfrm>
              <a:prstGeom prst="rect">
                <a:avLst/>
              </a:prstGeom>
              <a:blipFill rotWithShape="0">
                <a:blip r:embed="rId14"/>
                <a:stretch>
                  <a:fillRect t="-98485" b="-1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181600" y="4114800"/>
                <a:ext cx="381000" cy="369332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600" y="4114800"/>
                <a:ext cx="381000" cy="369332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181600" y="3657600"/>
                <a:ext cx="381000" cy="369332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600" y="3657600"/>
                <a:ext cx="381000" cy="369332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5334000" y="5943600"/>
                <a:ext cx="114300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𝐼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5943600"/>
                <a:ext cx="1143000" cy="400110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5257800" y="4572000"/>
                <a:ext cx="1828800" cy="4138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𝐼</m:t>
                          </m:r>
                        </m:e>
                        <m:sub>
                          <m:r>
                            <a:rPr lang="en-US" sz="2000" i="1">
                              <a:latin typeface="Cambria Math" charset="0"/>
                            </a:rPr>
                            <m:t>𝑘</m:t>
                          </m:r>
                        </m:sub>
                      </m:sSub>
                      <m:r>
                        <a:rPr lang="en-US" sz="2000" b="0" i="1" smtClean="0">
                          <a:latin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800" y="4572000"/>
                <a:ext cx="1828800" cy="413896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1247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/>
          <p:cNvSpPr txBox="1">
            <a:spLocks/>
          </p:cNvSpPr>
          <p:nvPr/>
        </p:nvSpPr>
        <p:spPr>
          <a:xfrm>
            <a:off x="457200" y="1494000"/>
            <a:ext cx="80010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57150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165100">
              <a:spcBef>
                <a:spcPts val="900"/>
              </a:spcBef>
            </a:pPr>
            <a:endParaRPr lang="en-US" sz="2000" dirty="0">
              <a:solidFill>
                <a:schemeClr val="tx1"/>
              </a:solidFill>
              <a:latin typeface="Bold sand ms"/>
            </a:endParaRPr>
          </a:p>
          <a:p>
            <a:pPr marL="0" indent="0">
              <a:buFont typeface="Arial" pitchFamily="34" charset="0"/>
              <a:buNone/>
            </a:pPr>
            <a:endParaRPr lang="en-US" sz="2000" dirty="0">
              <a:solidFill>
                <a:schemeClr val="tx1"/>
              </a:solidFill>
              <a:latin typeface="Bold sand m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447800" y="1494000"/>
                <a:ext cx="6324600" cy="4138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charset="0"/>
                            </a:rPr>
                            <m:t>𝐼</m:t>
                          </m:r>
                        </m:e>
                        <m:sub>
                          <m:r>
                            <a:rPr lang="en-US" sz="2000" i="1">
                              <a:latin typeface="Cambria Math" charset="0"/>
                            </a:rPr>
                            <m:t>𝑘</m:t>
                          </m:r>
                        </m:sub>
                      </m:sSub>
                      <m:r>
                        <a:rPr lang="en-US" sz="2000">
                          <a:latin typeface="Cambria Math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charset="0"/>
                        </a:rPr>
                        <m:t>Amount</m:t>
                      </m:r>
                      <m:r>
                        <a:rPr lang="en-US" sz="200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charset="0"/>
                        </a:rPr>
                        <m:t>of</m:t>
                      </m:r>
                      <m:r>
                        <a:rPr lang="en-US" sz="200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charset="0"/>
                        </a:rPr>
                        <m:t>Interest</m:t>
                      </m:r>
                      <m:r>
                        <a:rPr lang="en-US" sz="200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charset="0"/>
                        </a:rPr>
                        <m:t>Paid</m:t>
                      </m:r>
                      <m:r>
                        <a:rPr lang="en-US" sz="200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charset="0"/>
                        </a:rPr>
                        <m:t>during</m:t>
                      </m:r>
                      <m:r>
                        <a:rPr lang="en-US" sz="200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charset="0"/>
                        </a:rPr>
                        <m:t>the</m:t>
                      </m:r>
                      <m:r>
                        <a:rPr lang="en-US" sz="2000">
                          <a:latin typeface="Cambria Math" charset="0"/>
                        </a:rPr>
                        <m:t> 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charset="0"/>
                            </a:rPr>
                            <m:t>𝑘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2000">
                              <a:latin typeface="Cambria Math" charset="0"/>
                            </a:rPr>
                            <m:t>th</m:t>
                          </m:r>
                        </m:sup>
                      </m:sSup>
                      <m:r>
                        <a:rPr lang="en-US" sz="2000" i="1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charset="0"/>
                        </a:rPr>
                        <m:t>period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1494000"/>
                <a:ext cx="6324600" cy="413896"/>
              </a:xfrm>
              <a:prstGeom prst="rect">
                <a:avLst/>
              </a:prstGeom>
              <a:blipFill rotWithShape="0">
                <a:blip r:embed="rId4"/>
                <a:stretch>
                  <a:fillRect t="-91176" b="-1220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200400" y="1905000"/>
                <a:ext cx="2667000" cy="4138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charset="0"/>
                            </a:rPr>
                            <m:t>𝐼</m:t>
                          </m:r>
                        </m:e>
                        <m:sub>
                          <m:r>
                            <a:rPr lang="en-US" sz="2000" i="1">
                              <a:latin typeface="Cambria Math" charset="0"/>
                            </a:rPr>
                            <m:t>𝑘</m:t>
                          </m:r>
                        </m:sub>
                      </m:sSub>
                      <m:r>
                        <a:rPr lang="en-US" sz="2000" b="0" i="1" smtClean="0">
                          <a:latin typeface="Cambria Math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charset="0"/>
                        </a:rPr>
                        <m:t>𝑖</m:t>
                      </m:r>
                      <m:r>
                        <a:rPr lang="en-US" sz="20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𝑘</m:t>
                          </m:r>
                          <m:r>
                            <a:rPr lang="en-US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1905000"/>
                <a:ext cx="2667000" cy="41389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447800" y="2362200"/>
                <a:ext cx="6324600" cy="4138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1" smtClean="0">
                              <a:latin typeface="Cambria Math" charset="0"/>
                            </a:rPr>
                            <m:t>P</m:t>
                          </m:r>
                        </m:e>
                        <m:sub>
                          <m:r>
                            <a:rPr lang="en-US" sz="2000" i="1">
                              <a:latin typeface="Cambria Math" charset="0"/>
                            </a:rPr>
                            <m:t>𝑘</m:t>
                          </m:r>
                        </m:sub>
                      </m:sSub>
                      <m:r>
                        <a:rPr lang="en-US" sz="2000">
                          <a:latin typeface="Cambria Math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charset="0"/>
                        </a:rPr>
                        <m:t>Amount</m:t>
                      </m:r>
                      <m:r>
                        <a:rPr lang="en-US" sz="200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charset="0"/>
                        </a:rPr>
                        <m:t>of</m:t>
                      </m:r>
                      <m:r>
                        <a:rPr lang="en-US" sz="200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Principal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Repaid</m:t>
                      </m:r>
                      <m:r>
                        <a:rPr lang="en-US" sz="200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with</m:t>
                      </m:r>
                      <m:r>
                        <a:rPr lang="en-US" sz="200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charset="0"/>
                        </a:rPr>
                        <m:t>the</m:t>
                      </m:r>
                      <m:r>
                        <a:rPr lang="en-US" sz="2000">
                          <a:latin typeface="Cambria Math" charset="0"/>
                        </a:rPr>
                        <m:t> 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charset="0"/>
                            </a:rPr>
                            <m:t>𝑘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2000">
                              <a:latin typeface="Cambria Math" charset="0"/>
                            </a:rPr>
                            <m:t>th</m:t>
                          </m:r>
                        </m:sup>
                      </m:sSup>
                      <m:r>
                        <a:rPr lang="en-US" sz="2000" i="1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charset="0"/>
                        </a:rPr>
                        <m:t>p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ayment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2362200"/>
                <a:ext cx="6324600" cy="413896"/>
              </a:xfrm>
              <a:prstGeom prst="rect">
                <a:avLst/>
              </a:prstGeom>
              <a:blipFill rotWithShape="0">
                <a:blip r:embed="rId6"/>
                <a:stretch>
                  <a:fillRect t="-94030" b="-123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667000" y="3048000"/>
                <a:ext cx="1828800" cy="4138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sz="2000" i="1">
                              <a:latin typeface="Cambria Math" charset="0"/>
                            </a:rPr>
                            <m:t>𝑘</m:t>
                          </m:r>
                        </m:sub>
                      </m:sSub>
                      <m:r>
                        <a:rPr lang="en-US" sz="2000" b="0" i="1" smtClean="0"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𝐶</m:t>
                          </m:r>
                        </m:e>
                        <m:sub>
                          <m:r>
                            <a:rPr lang="en-US" sz="2000" i="1">
                              <a:latin typeface="Cambria Math" charset="0"/>
                            </a:rPr>
                            <m:t>𝑘</m:t>
                          </m:r>
                        </m:sub>
                      </m:sSub>
                      <m:r>
                        <a:rPr lang="en-US" sz="2000" b="0" i="1" smtClean="0">
                          <a:latin typeface="Cambria Math" charset="0"/>
                        </a:rPr>
                        <m:t>−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𝐼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0" y="3048000"/>
                <a:ext cx="1828800" cy="413896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4876800" y="2743200"/>
                <a:ext cx="1828800" cy="9326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</a:rPr>
                        <m:t>𝐿</m:t>
                      </m:r>
                      <m:r>
                        <a:rPr lang="en-US" sz="2000" b="0" i="1" smtClean="0">
                          <a:latin typeface="Cambria Math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is-I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0" i="1" smtClean="0">
                              <a:latin typeface="Cambria Math" charset="0"/>
                            </a:rPr>
                            <m:t>𝑘</m:t>
                          </m:r>
                          <m:r>
                            <a:rPr lang="en-US" sz="2000" b="0" i="1" smtClean="0">
                              <a:latin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charset="0"/>
                                </a:rPr>
                                <m:t>𝑘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00" y="2743200"/>
                <a:ext cx="1828800" cy="932628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itle 1"/>
          <p:cNvSpPr txBox="1">
            <a:spLocks/>
          </p:cNvSpPr>
          <p:nvPr/>
        </p:nvSpPr>
        <p:spPr>
          <a:xfrm>
            <a:off x="228600" y="228600"/>
            <a:ext cx="8686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r>
              <a:rPr lang="en-US" sz="4000" b="1" dirty="0">
                <a:latin typeface="Bold sand ms"/>
              </a:rPr>
              <a:t>Balances at Neighboring </a:t>
            </a:r>
            <a:r>
              <a:rPr lang="en-US" sz="4000" b="1">
                <a:latin typeface="Bold sand ms"/>
              </a:rPr>
              <a:t>Time Periods</a:t>
            </a:r>
            <a:endParaRPr lang="en-US" sz="4000" b="1" dirty="0">
              <a:latin typeface="Bold sand ms"/>
            </a:endParaRPr>
          </a:p>
        </p:txBody>
      </p:sp>
      <p:cxnSp>
        <p:nvCxnSpPr>
          <p:cNvPr id="11" name="Straight Arrow Connector 10"/>
          <p:cNvCxnSpPr>
            <a:cxnSpLocks/>
          </p:cNvCxnSpPr>
          <p:nvPr/>
        </p:nvCxnSpPr>
        <p:spPr>
          <a:xfrm flipV="1">
            <a:off x="1460020" y="5239423"/>
            <a:ext cx="6189098" cy="1837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cxnSpLocks/>
          </p:cNvCxnSpPr>
          <p:nvPr/>
        </p:nvCxnSpPr>
        <p:spPr>
          <a:xfrm>
            <a:off x="3505200" y="5074129"/>
            <a:ext cx="0" cy="33607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cxnSpLocks/>
          </p:cNvCxnSpPr>
          <p:nvPr/>
        </p:nvCxnSpPr>
        <p:spPr>
          <a:xfrm>
            <a:off x="5334000" y="5074129"/>
            <a:ext cx="0" cy="33607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181600" y="4572000"/>
                <a:ext cx="381000" cy="369332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600" y="4572000"/>
                <a:ext cx="381000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3276600" y="5377304"/>
                <a:ext cx="685800" cy="4138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i="1">
                              <a:latin typeface="Cambria Math" charset="0"/>
                            </a:rPr>
                            <m:t>𝑘</m:t>
                          </m:r>
                          <m:r>
                            <a:rPr lang="en-US" sz="2000" b="0" i="1" smtClean="0">
                              <a:latin typeface="Cambria Math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6600" y="5377304"/>
                <a:ext cx="685800" cy="413896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5029200" y="5377304"/>
                <a:ext cx="685800" cy="4138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i="1">
                              <a:latin typeface="Cambria Math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0" y="5377304"/>
                <a:ext cx="685800" cy="413896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1371600" y="5925223"/>
                <a:ext cx="320040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charset="0"/>
                            </a:rPr>
                            <m:t>𝑘</m:t>
                          </m:r>
                        </m:sub>
                      </m:sSub>
                      <m:r>
                        <a:rPr lang="en-US" sz="2000" b="0" i="1" smtClean="0"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i="1">
                              <a:latin typeface="Cambria Math" charset="0"/>
                            </a:rPr>
                            <m:t>𝑘</m:t>
                          </m:r>
                          <m:r>
                            <a:rPr lang="en-US" sz="2000" b="0" i="1" smtClean="0">
                              <a:latin typeface="Cambria Math" charset="0"/>
                            </a:rPr>
                            <m:t>−1</m:t>
                          </m:r>
                        </m:sub>
                      </m:sSub>
                      <m:r>
                        <a:rPr lang="en-US" sz="200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1+</m:t>
                          </m:r>
                          <m:r>
                            <a:rPr lang="en-US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𝑖</m:t>
                          </m:r>
                        </m:e>
                      </m:d>
                      <m:r>
                        <a:rPr lang="en-US" sz="20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−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𝐶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5925223"/>
                <a:ext cx="3200400" cy="400110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4191000" y="5924490"/>
                <a:ext cx="144780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i="1">
                              <a:latin typeface="Cambria Math" charset="0"/>
                            </a:rPr>
                            <m:t>𝑘</m:t>
                          </m:r>
                          <m:r>
                            <a:rPr lang="en-US" sz="2000" b="0" i="1" smtClean="0">
                              <a:latin typeface="Cambria Math" charset="0"/>
                            </a:rPr>
                            <m:t>−1</m:t>
                          </m:r>
                        </m:sub>
                      </m:sSub>
                      <m:r>
                        <a:rPr lang="en-US" sz="2000" b="0" i="1" smtClean="0">
                          <a:latin typeface="Cambria Math" charset="0"/>
                        </a:rPr>
                        <m:t>+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5924490"/>
                <a:ext cx="1447800" cy="400110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181600" y="4114800"/>
                <a:ext cx="381000" cy="369332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600" y="4114800"/>
                <a:ext cx="381000" cy="369332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181600" y="3657600"/>
                <a:ext cx="381000" cy="369332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600" y="3657600"/>
                <a:ext cx="381000" cy="369332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5334000" y="5943600"/>
                <a:ext cx="114300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𝐼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5943600"/>
                <a:ext cx="1143000" cy="400110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5257800" y="4572000"/>
                <a:ext cx="1828800" cy="4138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𝐼</m:t>
                          </m:r>
                        </m:e>
                        <m:sub>
                          <m:r>
                            <a:rPr lang="en-US" sz="2000" i="1">
                              <a:latin typeface="Cambria Math" charset="0"/>
                            </a:rPr>
                            <m:t>𝑘</m:t>
                          </m:r>
                        </m:sub>
                      </m:sSub>
                      <m:r>
                        <a:rPr lang="en-US" sz="2000" b="0" i="1" smtClean="0">
                          <a:latin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800" y="4572000"/>
                <a:ext cx="1828800" cy="413896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6019800" y="5943600"/>
                <a:ext cx="198120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−  (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charset="0"/>
                            </a:rPr>
                            <m:t>+</m:t>
                          </m:r>
                          <m:r>
                            <a:rPr lang="en-US" sz="2000" b="0" i="1" smtClean="0"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sz="2000" i="1">
                              <a:latin typeface="Cambria Math" charset="0"/>
                            </a:rPr>
                            <m:t>𝑘</m:t>
                          </m:r>
                        </m:sub>
                      </m:sSub>
                      <m:r>
                        <a:rPr lang="en-US" sz="2000" b="0" i="1" smtClean="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9800" y="5943600"/>
                <a:ext cx="1981200" cy="400110"/>
              </a:xfrm>
              <a:prstGeom prst="rect">
                <a:avLst/>
              </a:prstGeom>
              <a:blipFill rotWithShape="0">
                <a:blip r:embed="rId18"/>
                <a:stretch>
                  <a:fillRect t="-98485" b="-1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4047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/>
          <p:cNvSpPr txBox="1">
            <a:spLocks/>
          </p:cNvSpPr>
          <p:nvPr/>
        </p:nvSpPr>
        <p:spPr>
          <a:xfrm>
            <a:off x="457200" y="1494000"/>
            <a:ext cx="80010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57150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165100">
              <a:spcBef>
                <a:spcPts val="900"/>
              </a:spcBef>
            </a:pPr>
            <a:endParaRPr lang="en-US" sz="2000" dirty="0">
              <a:solidFill>
                <a:schemeClr val="tx1"/>
              </a:solidFill>
              <a:latin typeface="Bold sand ms"/>
            </a:endParaRPr>
          </a:p>
          <a:p>
            <a:pPr marL="0" indent="0">
              <a:buFont typeface="Arial" pitchFamily="34" charset="0"/>
              <a:buNone/>
            </a:pPr>
            <a:endParaRPr lang="en-US" sz="2000" dirty="0">
              <a:solidFill>
                <a:schemeClr val="tx1"/>
              </a:solidFill>
              <a:latin typeface="Bold sand m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447800" y="1494000"/>
                <a:ext cx="6324600" cy="4138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charset="0"/>
                            </a:rPr>
                            <m:t>𝐼</m:t>
                          </m:r>
                        </m:e>
                        <m:sub>
                          <m:r>
                            <a:rPr lang="en-US" sz="2000" i="1">
                              <a:latin typeface="Cambria Math" charset="0"/>
                            </a:rPr>
                            <m:t>𝑘</m:t>
                          </m:r>
                        </m:sub>
                      </m:sSub>
                      <m:r>
                        <a:rPr lang="en-US" sz="2000">
                          <a:latin typeface="Cambria Math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charset="0"/>
                        </a:rPr>
                        <m:t>Amount</m:t>
                      </m:r>
                      <m:r>
                        <a:rPr lang="en-US" sz="200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charset="0"/>
                        </a:rPr>
                        <m:t>of</m:t>
                      </m:r>
                      <m:r>
                        <a:rPr lang="en-US" sz="200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charset="0"/>
                        </a:rPr>
                        <m:t>Interest</m:t>
                      </m:r>
                      <m:r>
                        <a:rPr lang="en-US" sz="200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charset="0"/>
                        </a:rPr>
                        <m:t>Paid</m:t>
                      </m:r>
                      <m:r>
                        <a:rPr lang="en-US" sz="200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charset="0"/>
                        </a:rPr>
                        <m:t>during</m:t>
                      </m:r>
                      <m:r>
                        <a:rPr lang="en-US" sz="200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charset="0"/>
                        </a:rPr>
                        <m:t>the</m:t>
                      </m:r>
                      <m:r>
                        <a:rPr lang="en-US" sz="2000">
                          <a:latin typeface="Cambria Math" charset="0"/>
                        </a:rPr>
                        <m:t> 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charset="0"/>
                            </a:rPr>
                            <m:t>𝑘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2000">
                              <a:latin typeface="Cambria Math" charset="0"/>
                            </a:rPr>
                            <m:t>th</m:t>
                          </m:r>
                        </m:sup>
                      </m:sSup>
                      <m:r>
                        <a:rPr lang="en-US" sz="2000" i="1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charset="0"/>
                        </a:rPr>
                        <m:t>period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1494000"/>
                <a:ext cx="6324600" cy="413896"/>
              </a:xfrm>
              <a:prstGeom prst="rect">
                <a:avLst/>
              </a:prstGeom>
              <a:blipFill rotWithShape="0">
                <a:blip r:embed="rId4"/>
                <a:stretch>
                  <a:fillRect t="-91176" b="-1220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200400" y="1905000"/>
                <a:ext cx="2667000" cy="4138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charset="0"/>
                            </a:rPr>
                            <m:t>𝐼</m:t>
                          </m:r>
                        </m:e>
                        <m:sub>
                          <m:r>
                            <a:rPr lang="en-US" sz="2000" i="1">
                              <a:latin typeface="Cambria Math" charset="0"/>
                            </a:rPr>
                            <m:t>𝑘</m:t>
                          </m:r>
                        </m:sub>
                      </m:sSub>
                      <m:r>
                        <a:rPr lang="en-US" sz="2000" b="0" i="1" smtClean="0">
                          <a:latin typeface="Cambria Math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charset="0"/>
                        </a:rPr>
                        <m:t>𝑖</m:t>
                      </m:r>
                      <m:r>
                        <a:rPr lang="en-US" sz="20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𝑘</m:t>
                          </m:r>
                          <m:r>
                            <a:rPr lang="en-US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1905000"/>
                <a:ext cx="2667000" cy="41389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447800" y="2362200"/>
                <a:ext cx="6324600" cy="4138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1" smtClean="0">
                              <a:latin typeface="Cambria Math" charset="0"/>
                            </a:rPr>
                            <m:t>P</m:t>
                          </m:r>
                        </m:e>
                        <m:sub>
                          <m:r>
                            <a:rPr lang="en-US" sz="2000" i="1">
                              <a:latin typeface="Cambria Math" charset="0"/>
                            </a:rPr>
                            <m:t>𝑘</m:t>
                          </m:r>
                        </m:sub>
                      </m:sSub>
                      <m:r>
                        <a:rPr lang="en-US" sz="2000">
                          <a:latin typeface="Cambria Math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charset="0"/>
                        </a:rPr>
                        <m:t>Amount</m:t>
                      </m:r>
                      <m:r>
                        <a:rPr lang="en-US" sz="200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charset="0"/>
                        </a:rPr>
                        <m:t>of</m:t>
                      </m:r>
                      <m:r>
                        <a:rPr lang="en-US" sz="200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Principal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Repaid</m:t>
                      </m:r>
                      <m:r>
                        <a:rPr lang="en-US" sz="200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with</m:t>
                      </m:r>
                      <m:r>
                        <a:rPr lang="en-US" sz="200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charset="0"/>
                        </a:rPr>
                        <m:t>the</m:t>
                      </m:r>
                      <m:r>
                        <a:rPr lang="en-US" sz="2000">
                          <a:latin typeface="Cambria Math" charset="0"/>
                        </a:rPr>
                        <m:t> 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charset="0"/>
                            </a:rPr>
                            <m:t>𝑘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2000">
                              <a:latin typeface="Cambria Math" charset="0"/>
                            </a:rPr>
                            <m:t>th</m:t>
                          </m:r>
                        </m:sup>
                      </m:sSup>
                      <m:r>
                        <a:rPr lang="en-US" sz="2000" i="1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charset="0"/>
                        </a:rPr>
                        <m:t>p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ayment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2362200"/>
                <a:ext cx="6324600" cy="413896"/>
              </a:xfrm>
              <a:prstGeom prst="rect">
                <a:avLst/>
              </a:prstGeom>
              <a:blipFill rotWithShape="0">
                <a:blip r:embed="rId6"/>
                <a:stretch>
                  <a:fillRect t="-94030" b="-123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667000" y="3048000"/>
                <a:ext cx="1828800" cy="4138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sz="2000" i="1">
                              <a:latin typeface="Cambria Math" charset="0"/>
                            </a:rPr>
                            <m:t>𝑘</m:t>
                          </m:r>
                        </m:sub>
                      </m:sSub>
                      <m:r>
                        <a:rPr lang="en-US" sz="2000" b="0" i="1" smtClean="0"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𝐶</m:t>
                          </m:r>
                        </m:e>
                        <m:sub>
                          <m:r>
                            <a:rPr lang="en-US" sz="2000" i="1">
                              <a:latin typeface="Cambria Math" charset="0"/>
                            </a:rPr>
                            <m:t>𝑘</m:t>
                          </m:r>
                        </m:sub>
                      </m:sSub>
                      <m:r>
                        <a:rPr lang="en-US" sz="2000" b="0" i="1" smtClean="0">
                          <a:latin typeface="Cambria Math" charset="0"/>
                        </a:rPr>
                        <m:t>−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𝐼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0" y="3048000"/>
                <a:ext cx="1828800" cy="413896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4876800" y="2743200"/>
                <a:ext cx="1828800" cy="9326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</a:rPr>
                        <m:t>𝐿</m:t>
                      </m:r>
                      <m:r>
                        <a:rPr lang="en-US" sz="2000" b="0" i="1" smtClean="0">
                          <a:latin typeface="Cambria Math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is-I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0" i="1" smtClean="0">
                              <a:latin typeface="Cambria Math" charset="0"/>
                            </a:rPr>
                            <m:t>𝑘</m:t>
                          </m:r>
                          <m:r>
                            <a:rPr lang="en-US" sz="2000" b="0" i="1" smtClean="0">
                              <a:latin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charset="0"/>
                                </a:rPr>
                                <m:t>𝑘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00" y="2743200"/>
                <a:ext cx="1828800" cy="932628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itle 1"/>
          <p:cNvSpPr txBox="1">
            <a:spLocks/>
          </p:cNvSpPr>
          <p:nvPr/>
        </p:nvSpPr>
        <p:spPr>
          <a:xfrm>
            <a:off x="228600" y="228600"/>
            <a:ext cx="8686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r>
              <a:rPr lang="en-US" sz="4000" b="1" dirty="0">
                <a:latin typeface="Bold sand ms"/>
              </a:rPr>
              <a:t>Balances at Neighboring </a:t>
            </a:r>
            <a:r>
              <a:rPr lang="en-US" sz="4000" b="1">
                <a:latin typeface="Bold sand ms"/>
              </a:rPr>
              <a:t>Time Periods</a:t>
            </a:r>
            <a:endParaRPr lang="en-US" sz="4000" b="1" dirty="0">
              <a:latin typeface="Bold sand ms"/>
            </a:endParaRPr>
          </a:p>
        </p:txBody>
      </p:sp>
      <p:cxnSp>
        <p:nvCxnSpPr>
          <p:cNvPr id="11" name="Straight Arrow Connector 10"/>
          <p:cNvCxnSpPr>
            <a:cxnSpLocks/>
          </p:cNvCxnSpPr>
          <p:nvPr/>
        </p:nvCxnSpPr>
        <p:spPr>
          <a:xfrm flipV="1">
            <a:off x="1460020" y="5239423"/>
            <a:ext cx="6189098" cy="1837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cxnSpLocks/>
          </p:cNvCxnSpPr>
          <p:nvPr/>
        </p:nvCxnSpPr>
        <p:spPr>
          <a:xfrm>
            <a:off x="3505200" y="5074129"/>
            <a:ext cx="0" cy="33607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cxnSpLocks/>
          </p:cNvCxnSpPr>
          <p:nvPr/>
        </p:nvCxnSpPr>
        <p:spPr>
          <a:xfrm>
            <a:off x="5334000" y="5074129"/>
            <a:ext cx="0" cy="33607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181600" y="4572000"/>
                <a:ext cx="381000" cy="369332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600" y="4572000"/>
                <a:ext cx="381000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3276600" y="5377304"/>
                <a:ext cx="685800" cy="4138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i="1">
                              <a:latin typeface="Cambria Math" charset="0"/>
                            </a:rPr>
                            <m:t>𝑘</m:t>
                          </m:r>
                          <m:r>
                            <a:rPr lang="en-US" sz="2000" b="0" i="1" smtClean="0">
                              <a:latin typeface="Cambria Math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6600" y="5377304"/>
                <a:ext cx="685800" cy="413896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5029200" y="5377304"/>
                <a:ext cx="685800" cy="4138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i="1">
                              <a:latin typeface="Cambria Math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0" y="5377304"/>
                <a:ext cx="685800" cy="413896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1371600" y="5925223"/>
                <a:ext cx="320040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charset="0"/>
                            </a:rPr>
                            <m:t>𝑘</m:t>
                          </m:r>
                        </m:sub>
                      </m:sSub>
                      <m:r>
                        <a:rPr lang="en-US" sz="2000" b="0" i="1" smtClean="0"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i="1">
                              <a:latin typeface="Cambria Math" charset="0"/>
                            </a:rPr>
                            <m:t>𝑘</m:t>
                          </m:r>
                          <m:r>
                            <a:rPr lang="en-US" sz="2000" b="0" i="1" smtClean="0">
                              <a:latin typeface="Cambria Math" charset="0"/>
                            </a:rPr>
                            <m:t>−1</m:t>
                          </m:r>
                        </m:sub>
                      </m:sSub>
                      <m:r>
                        <a:rPr lang="en-US" sz="200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1+</m:t>
                          </m:r>
                          <m:r>
                            <a:rPr lang="en-US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𝑖</m:t>
                          </m:r>
                        </m:e>
                      </m:d>
                      <m:r>
                        <a:rPr lang="en-US" sz="20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−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𝐶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5925223"/>
                <a:ext cx="3200400" cy="400110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4191000" y="5924490"/>
                <a:ext cx="144780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i="1">
                              <a:latin typeface="Cambria Math" charset="0"/>
                            </a:rPr>
                            <m:t>𝑘</m:t>
                          </m:r>
                          <m:r>
                            <a:rPr lang="en-US" sz="2000" b="0" i="1" smtClean="0">
                              <a:latin typeface="Cambria Math" charset="0"/>
                            </a:rPr>
                            <m:t>−1</m:t>
                          </m:r>
                        </m:sub>
                      </m:sSub>
                      <m:r>
                        <a:rPr lang="en-US" sz="2000" b="0" i="1" smtClean="0">
                          <a:latin typeface="Cambria Math" charset="0"/>
                        </a:rPr>
                        <m:t>+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5924490"/>
                <a:ext cx="1447800" cy="400110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181600" y="4114800"/>
                <a:ext cx="381000" cy="369332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600" y="4114800"/>
                <a:ext cx="381000" cy="369332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181600" y="3657600"/>
                <a:ext cx="381000" cy="369332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600" y="3657600"/>
                <a:ext cx="381000" cy="369332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5334000" y="5943600"/>
                <a:ext cx="114300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trike="sngStrike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trike="sngStrike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𝐼</m:t>
                          </m:r>
                        </m:e>
                        <m:sub>
                          <m:r>
                            <a:rPr lang="en-US" sz="2000" i="1" strike="sngStrike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sz="2000" strike="sngStrike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5943600"/>
                <a:ext cx="1143000" cy="400110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5257800" y="4572000"/>
                <a:ext cx="1828800" cy="4138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𝐼</m:t>
                          </m:r>
                        </m:e>
                        <m:sub>
                          <m:r>
                            <a:rPr lang="en-US" sz="2000" i="1">
                              <a:latin typeface="Cambria Math" charset="0"/>
                            </a:rPr>
                            <m:t>𝑘</m:t>
                          </m:r>
                        </m:sub>
                      </m:sSub>
                      <m:r>
                        <a:rPr lang="en-US" sz="2000" b="0" i="1" smtClean="0">
                          <a:latin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800" y="4572000"/>
                <a:ext cx="1828800" cy="413896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6019800" y="5943600"/>
                <a:ext cx="198120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−  (</m:t>
                          </m:r>
                          <m:sSub>
                            <m:sSubPr>
                              <m:ctrlPr>
                                <a:rPr lang="en-US" sz="2000" b="0" i="1" strike="sngStrike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trike="sngStrike" smtClean="0">
                                  <a:latin typeface="Cambria Math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000" b="0" i="1" strike="sngStrike" smtClean="0">
                                  <a:latin typeface="Cambria Math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charset="0"/>
                            </a:rPr>
                            <m:t>+</m:t>
                          </m:r>
                          <m:r>
                            <a:rPr lang="en-US" sz="2000" b="0" i="1" smtClean="0"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sz="2000" i="1">
                              <a:latin typeface="Cambria Math" charset="0"/>
                            </a:rPr>
                            <m:t>𝑘</m:t>
                          </m:r>
                        </m:sub>
                      </m:sSub>
                      <m:r>
                        <a:rPr lang="en-US" sz="2000" b="0" i="1" smtClean="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9800" y="5943600"/>
                <a:ext cx="1981200" cy="400110"/>
              </a:xfrm>
              <a:prstGeom prst="rect">
                <a:avLst/>
              </a:prstGeom>
              <a:blipFill rotWithShape="0">
                <a:blip r:embed="rId18"/>
                <a:stretch>
                  <a:fillRect t="-98485" b="-1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27850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/>
          <p:cNvSpPr txBox="1">
            <a:spLocks/>
          </p:cNvSpPr>
          <p:nvPr/>
        </p:nvSpPr>
        <p:spPr>
          <a:xfrm>
            <a:off x="457200" y="1494000"/>
            <a:ext cx="80010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57150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165100">
              <a:spcBef>
                <a:spcPts val="900"/>
              </a:spcBef>
            </a:pPr>
            <a:endParaRPr lang="en-US" sz="2000" dirty="0">
              <a:solidFill>
                <a:schemeClr val="tx1"/>
              </a:solidFill>
              <a:latin typeface="Bold sand ms"/>
            </a:endParaRPr>
          </a:p>
          <a:p>
            <a:pPr marL="0" indent="0">
              <a:buFont typeface="Arial" pitchFamily="34" charset="0"/>
              <a:buNone/>
            </a:pPr>
            <a:endParaRPr lang="en-US" sz="2000" dirty="0">
              <a:solidFill>
                <a:schemeClr val="tx1"/>
              </a:solidFill>
              <a:latin typeface="Bold sand m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447800" y="1494000"/>
                <a:ext cx="6324600" cy="4138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charset="0"/>
                            </a:rPr>
                            <m:t>𝐼</m:t>
                          </m:r>
                        </m:e>
                        <m:sub>
                          <m:r>
                            <a:rPr lang="en-US" sz="2000" i="1">
                              <a:latin typeface="Cambria Math" charset="0"/>
                            </a:rPr>
                            <m:t>𝑘</m:t>
                          </m:r>
                        </m:sub>
                      </m:sSub>
                      <m:r>
                        <a:rPr lang="en-US" sz="2000">
                          <a:latin typeface="Cambria Math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charset="0"/>
                        </a:rPr>
                        <m:t>Amount</m:t>
                      </m:r>
                      <m:r>
                        <a:rPr lang="en-US" sz="200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charset="0"/>
                        </a:rPr>
                        <m:t>of</m:t>
                      </m:r>
                      <m:r>
                        <a:rPr lang="en-US" sz="200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charset="0"/>
                        </a:rPr>
                        <m:t>Interest</m:t>
                      </m:r>
                      <m:r>
                        <a:rPr lang="en-US" sz="200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charset="0"/>
                        </a:rPr>
                        <m:t>Paid</m:t>
                      </m:r>
                      <m:r>
                        <a:rPr lang="en-US" sz="200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charset="0"/>
                        </a:rPr>
                        <m:t>during</m:t>
                      </m:r>
                      <m:r>
                        <a:rPr lang="en-US" sz="200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charset="0"/>
                        </a:rPr>
                        <m:t>the</m:t>
                      </m:r>
                      <m:r>
                        <a:rPr lang="en-US" sz="2000">
                          <a:latin typeface="Cambria Math" charset="0"/>
                        </a:rPr>
                        <m:t> 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charset="0"/>
                            </a:rPr>
                            <m:t>𝑘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2000">
                              <a:latin typeface="Cambria Math" charset="0"/>
                            </a:rPr>
                            <m:t>th</m:t>
                          </m:r>
                        </m:sup>
                      </m:sSup>
                      <m:r>
                        <a:rPr lang="en-US" sz="2000" i="1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charset="0"/>
                        </a:rPr>
                        <m:t>period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1494000"/>
                <a:ext cx="6324600" cy="413896"/>
              </a:xfrm>
              <a:prstGeom prst="rect">
                <a:avLst/>
              </a:prstGeom>
              <a:blipFill rotWithShape="0">
                <a:blip r:embed="rId4"/>
                <a:stretch>
                  <a:fillRect t="-91176" b="-1220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200400" y="1905000"/>
                <a:ext cx="2667000" cy="4138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charset="0"/>
                            </a:rPr>
                            <m:t>𝐼</m:t>
                          </m:r>
                        </m:e>
                        <m:sub>
                          <m:r>
                            <a:rPr lang="en-US" sz="2000" i="1">
                              <a:latin typeface="Cambria Math" charset="0"/>
                            </a:rPr>
                            <m:t>𝑘</m:t>
                          </m:r>
                        </m:sub>
                      </m:sSub>
                      <m:r>
                        <a:rPr lang="en-US" sz="2000" b="0" i="1" smtClean="0">
                          <a:latin typeface="Cambria Math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charset="0"/>
                        </a:rPr>
                        <m:t>𝑖</m:t>
                      </m:r>
                      <m:r>
                        <a:rPr lang="en-US" sz="20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𝑘</m:t>
                          </m:r>
                          <m:r>
                            <a:rPr lang="en-US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1905000"/>
                <a:ext cx="2667000" cy="41389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447800" y="2362200"/>
                <a:ext cx="6324600" cy="4138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1" smtClean="0">
                              <a:latin typeface="Cambria Math" charset="0"/>
                            </a:rPr>
                            <m:t>P</m:t>
                          </m:r>
                        </m:e>
                        <m:sub>
                          <m:r>
                            <a:rPr lang="en-US" sz="2000" i="1">
                              <a:latin typeface="Cambria Math" charset="0"/>
                            </a:rPr>
                            <m:t>𝑘</m:t>
                          </m:r>
                        </m:sub>
                      </m:sSub>
                      <m:r>
                        <a:rPr lang="en-US" sz="2000">
                          <a:latin typeface="Cambria Math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charset="0"/>
                        </a:rPr>
                        <m:t>Amount</m:t>
                      </m:r>
                      <m:r>
                        <a:rPr lang="en-US" sz="200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charset="0"/>
                        </a:rPr>
                        <m:t>of</m:t>
                      </m:r>
                      <m:r>
                        <a:rPr lang="en-US" sz="200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Principal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Repaid</m:t>
                      </m:r>
                      <m:r>
                        <a:rPr lang="en-US" sz="200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with</m:t>
                      </m:r>
                      <m:r>
                        <a:rPr lang="en-US" sz="200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charset="0"/>
                        </a:rPr>
                        <m:t>the</m:t>
                      </m:r>
                      <m:r>
                        <a:rPr lang="en-US" sz="2000">
                          <a:latin typeface="Cambria Math" charset="0"/>
                        </a:rPr>
                        <m:t> 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charset="0"/>
                            </a:rPr>
                            <m:t>𝑘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2000">
                              <a:latin typeface="Cambria Math" charset="0"/>
                            </a:rPr>
                            <m:t>th</m:t>
                          </m:r>
                        </m:sup>
                      </m:sSup>
                      <m:r>
                        <a:rPr lang="en-US" sz="2000" i="1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charset="0"/>
                        </a:rPr>
                        <m:t>p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ayment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2362200"/>
                <a:ext cx="6324600" cy="413896"/>
              </a:xfrm>
              <a:prstGeom prst="rect">
                <a:avLst/>
              </a:prstGeom>
              <a:blipFill rotWithShape="0">
                <a:blip r:embed="rId6"/>
                <a:stretch>
                  <a:fillRect t="-94030" b="-123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667000" y="3048000"/>
                <a:ext cx="1828800" cy="4138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sz="2000" i="1">
                              <a:latin typeface="Cambria Math" charset="0"/>
                            </a:rPr>
                            <m:t>𝑘</m:t>
                          </m:r>
                        </m:sub>
                      </m:sSub>
                      <m:r>
                        <a:rPr lang="en-US" sz="2000" b="0" i="1" smtClean="0"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𝐶</m:t>
                          </m:r>
                        </m:e>
                        <m:sub>
                          <m:r>
                            <a:rPr lang="en-US" sz="2000" i="1">
                              <a:latin typeface="Cambria Math" charset="0"/>
                            </a:rPr>
                            <m:t>𝑘</m:t>
                          </m:r>
                        </m:sub>
                      </m:sSub>
                      <m:r>
                        <a:rPr lang="en-US" sz="2000" b="0" i="1" smtClean="0">
                          <a:latin typeface="Cambria Math" charset="0"/>
                        </a:rPr>
                        <m:t>−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𝐼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0" y="3048000"/>
                <a:ext cx="1828800" cy="413896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4876800" y="2743200"/>
                <a:ext cx="1828800" cy="9326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</a:rPr>
                        <m:t>𝐿</m:t>
                      </m:r>
                      <m:r>
                        <a:rPr lang="en-US" sz="2000" b="0" i="1" smtClean="0">
                          <a:latin typeface="Cambria Math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is-I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0" i="1" smtClean="0">
                              <a:latin typeface="Cambria Math" charset="0"/>
                            </a:rPr>
                            <m:t>𝑘</m:t>
                          </m:r>
                          <m:r>
                            <a:rPr lang="en-US" sz="2000" b="0" i="1" smtClean="0">
                              <a:latin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charset="0"/>
                                </a:rPr>
                                <m:t>𝑘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00" y="2743200"/>
                <a:ext cx="1828800" cy="932628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itle 1"/>
          <p:cNvSpPr txBox="1">
            <a:spLocks/>
          </p:cNvSpPr>
          <p:nvPr/>
        </p:nvSpPr>
        <p:spPr>
          <a:xfrm>
            <a:off x="228600" y="228600"/>
            <a:ext cx="8686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r>
              <a:rPr lang="en-US" sz="4000" b="1" dirty="0">
                <a:latin typeface="Bold sand ms"/>
              </a:rPr>
              <a:t>Balances at Neighboring </a:t>
            </a:r>
            <a:r>
              <a:rPr lang="en-US" sz="4000" b="1">
                <a:latin typeface="Bold sand ms"/>
              </a:rPr>
              <a:t>Time Periods</a:t>
            </a:r>
            <a:endParaRPr lang="en-US" sz="4000" b="1" dirty="0">
              <a:latin typeface="Bold sand ms"/>
            </a:endParaRPr>
          </a:p>
        </p:txBody>
      </p:sp>
      <p:cxnSp>
        <p:nvCxnSpPr>
          <p:cNvPr id="11" name="Straight Arrow Connector 10"/>
          <p:cNvCxnSpPr>
            <a:cxnSpLocks/>
          </p:cNvCxnSpPr>
          <p:nvPr/>
        </p:nvCxnSpPr>
        <p:spPr>
          <a:xfrm flipV="1">
            <a:off x="1460020" y="5239423"/>
            <a:ext cx="6189098" cy="1837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cxnSpLocks/>
          </p:cNvCxnSpPr>
          <p:nvPr/>
        </p:nvCxnSpPr>
        <p:spPr>
          <a:xfrm>
            <a:off x="3505200" y="5074129"/>
            <a:ext cx="0" cy="33607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cxnSpLocks/>
          </p:cNvCxnSpPr>
          <p:nvPr/>
        </p:nvCxnSpPr>
        <p:spPr>
          <a:xfrm>
            <a:off x="5334000" y="5074129"/>
            <a:ext cx="0" cy="33607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181600" y="4572000"/>
                <a:ext cx="381000" cy="369332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600" y="4572000"/>
                <a:ext cx="381000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3276600" y="5377304"/>
                <a:ext cx="685800" cy="4138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i="1">
                              <a:latin typeface="Cambria Math" charset="0"/>
                            </a:rPr>
                            <m:t>𝑘</m:t>
                          </m:r>
                          <m:r>
                            <a:rPr lang="en-US" sz="2000" b="0" i="1" smtClean="0">
                              <a:latin typeface="Cambria Math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6600" y="5377304"/>
                <a:ext cx="685800" cy="413896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5029200" y="5377304"/>
                <a:ext cx="685800" cy="4138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i="1">
                              <a:latin typeface="Cambria Math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0" y="5377304"/>
                <a:ext cx="685800" cy="413896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1371600" y="5925223"/>
                <a:ext cx="320040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charset="0"/>
                            </a:rPr>
                            <m:t>𝑘</m:t>
                          </m:r>
                        </m:sub>
                      </m:sSub>
                      <m:r>
                        <a:rPr lang="en-US" sz="2000" b="0" i="1" smtClean="0"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i="1">
                              <a:latin typeface="Cambria Math" charset="0"/>
                            </a:rPr>
                            <m:t>𝑘</m:t>
                          </m:r>
                          <m:r>
                            <a:rPr lang="en-US" sz="2000" b="0" i="1" smtClean="0">
                              <a:latin typeface="Cambria Math" charset="0"/>
                            </a:rPr>
                            <m:t>−1</m:t>
                          </m:r>
                        </m:sub>
                      </m:sSub>
                      <m:r>
                        <a:rPr lang="en-US" sz="200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1+</m:t>
                          </m:r>
                          <m:r>
                            <a:rPr lang="en-US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𝑖</m:t>
                          </m:r>
                        </m:e>
                      </m:d>
                      <m:r>
                        <a:rPr lang="en-US" sz="20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−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𝐶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5925223"/>
                <a:ext cx="3200400" cy="400110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4191000" y="5924490"/>
                <a:ext cx="144780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i="1">
                              <a:latin typeface="Cambria Math" charset="0"/>
                            </a:rPr>
                            <m:t>𝑘</m:t>
                          </m:r>
                          <m:r>
                            <a:rPr lang="en-US" sz="2000" b="0" i="1" smtClean="0">
                              <a:latin typeface="Cambria Math" charset="0"/>
                            </a:rPr>
                            <m:t>−1</m:t>
                          </m:r>
                        </m:sub>
                      </m:sSub>
                      <m:r>
                        <a:rPr lang="en-US" sz="2000" b="0" i="1" smtClean="0">
                          <a:latin typeface="Cambria Math" charset="0"/>
                        </a:rPr>
                        <m:t>−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5924490"/>
                <a:ext cx="1447800" cy="400110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181600" y="4114800"/>
                <a:ext cx="381000" cy="369332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600" y="4114800"/>
                <a:ext cx="381000" cy="369332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181600" y="3657600"/>
                <a:ext cx="381000" cy="369332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600" y="3657600"/>
                <a:ext cx="381000" cy="369332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5105400" y="5943600"/>
                <a:ext cx="114300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400" y="5943600"/>
                <a:ext cx="1143000" cy="400110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28031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/>
          <p:cNvSpPr txBox="1">
            <a:spLocks/>
          </p:cNvSpPr>
          <p:nvPr/>
        </p:nvSpPr>
        <p:spPr>
          <a:xfrm>
            <a:off x="457200" y="1494000"/>
            <a:ext cx="80010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57150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165100">
              <a:spcBef>
                <a:spcPts val="900"/>
              </a:spcBef>
            </a:pPr>
            <a:endParaRPr lang="en-US" sz="2000" dirty="0">
              <a:solidFill>
                <a:schemeClr val="tx1"/>
              </a:solidFill>
              <a:latin typeface="Bold sand ms"/>
            </a:endParaRPr>
          </a:p>
          <a:p>
            <a:pPr marL="0" indent="0">
              <a:buFont typeface="Arial" pitchFamily="34" charset="0"/>
              <a:buNone/>
            </a:pPr>
            <a:endParaRPr lang="en-US" sz="2000" dirty="0">
              <a:solidFill>
                <a:schemeClr val="tx1"/>
              </a:solidFill>
              <a:latin typeface="Bold sand m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447800" y="1494000"/>
                <a:ext cx="6324600" cy="4138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charset="0"/>
                            </a:rPr>
                            <m:t>𝐼</m:t>
                          </m:r>
                        </m:e>
                        <m:sub>
                          <m:r>
                            <a:rPr lang="en-US" sz="2000" i="1">
                              <a:latin typeface="Cambria Math" charset="0"/>
                            </a:rPr>
                            <m:t>𝑘</m:t>
                          </m:r>
                        </m:sub>
                      </m:sSub>
                      <m:r>
                        <a:rPr lang="en-US" sz="2000">
                          <a:latin typeface="Cambria Math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charset="0"/>
                        </a:rPr>
                        <m:t>Amount</m:t>
                      </m:r>
                      <m:r>
                        <a:rPr lang="en-US" sz="200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charset="0"/>
                        </a:rPr>
                        <m:t>of</m:t>
                      </m:r>
                      <m:r>
                        <a:rPr lang="en-US" sz="200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charset="0"/>
                        </a:rPr>
                        <m:t>Interest</m:t>
                      </m:r>
                      <m:r>
                        <a:rPr lang="en-US" sz="200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charset="0"/>
                        </a:rPr>
                        <m:t>Paid</m:t>
                      </m:r>
                      <m:r>
                        <a:rPr lang="en-US" sz="200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charset="0"/>
                        </a:rPr>
                        <m:t>during</m:t>
                      </m:r>
                      <m:r>
                        <a:rPr lang="en-US" sz="200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charset="0"/>
                        </a:rPr>
                        <m:t>the</m:t>
                      </m:r>
                      <m:r>
                        <a:rPr lang="en-US" sz="2000">
                          <a:latin typeface="Cambria Math" charset="0"/>
                        </a:rPr>
                        <m:t> 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charset="0"/>
                            </a:rPr>
                            <m:t>𝑘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2000">
                              <a:latin typeface="Cambria Math" charset="0"/>
                            </a:rPr>
                            <m:t>th</m:t>
                          </m:r>
                        </m:sup>
                      </m:sSup>
                      <m:r>
                        <a:rPr lang="en-US" sz="2000" i="1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charset="0"/>
                        </a:rPr>
                        <m:t>period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1494000"/>
                <a:ext cx="6324600" cy="413896"/>
              </a:xfrm>
              <a:prstGeom prst="rect">
                <a:avLst/>
              </a:prstGeom>
              <a:blipFill rotWithShape="0">
                <a:blip r:embed="rId4"/>
                <a:stretch>
                  <a:fillRect t="-91176" b="-1220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200400" y="1905000"/>
                <a:ext cx="2667000" cy="4138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charset="0"/>
                            </a:rPr>
                            <m:t>𝐼</m:t>
                          </m:r>
                        </m:e>
                        <m:sub>
                          <m:r>
                            <a:rPr lang="en-US" sz="2000" i="1">
                              <a:latin typeface="Cambria Math" charset="0"/>
                            </a:rPr>
                            <m:t>𝑘</m:t>
                          </m:r>
                        </m:sub>
                      </m:sSub>
                      <m:r>
                        <a:rPr lang="en-US" sz="2000" b="0" i="1" smtClean="0">
                          <a:latin typeface="Cambria Math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charset="0"/>
                        </a:rPr>
                        <m:t>𝑖</m:t>
                      </m:r>
                      <m:r>
                        <a:rPr lang="en-US" sz="20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𝑘</m:t>
                          </m:r>
                          <m:r>
                            <a:rPr lang="en-US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1905000"/>
                <a:ext cx="2667000" cy="41389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447800" y="2362200"/>
                <a:ext cx="6324600" cy="4138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1" smtClean="0">
                              <a:latin typeface="Cambria Math" charset="0"/>
                            </a:rPr>
                            <m:t>P</m:t>
                          </m:r>
                        </m:e>
                        <m:sub>
                          <m:r>
                            <a:rPr lang="en-US" sz="2000" i="1">
                              <a:latin typeface="Cambria Math" charset="0"/>
                            </a:rPr>
                            <m:t>𝑘</m:t>
                          </m:r>
                        </m:sub>
                      </m:sSub>
                      <m:r>
                        <a:rPr lang="en-US" sz="2000">
                          <a:latin typeface="Cambria Math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charset="0"/>
                        </a:rPr>
                        <m:t>Amount</m:t>
                      </m:r>
                      <m:r>
                        <a:rPr lang="en-US" sz="200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charset="0"/>
                        </a:rPr>
                        <m:t>of</m:t>
                      </m:r>
                      <m:r>
                        <a:rPr lang="en-US" sz="200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Principal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Repaid</m:t>
                      </m:r>
                      <m:r>
                        <a:rPr lang="en-US" sz="200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with</m:t>
                      </m:r>
                      <m:r>
                        <a:rPr lang="en-US" sz="200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charset="0"/>
                        </a:rPr>
                        <m:t>the</m:t>
                      </m:r>
                      <m:r>
                        <a:rPr lang="en-US" sz="2000">
                          <a:latin typeface="Cambria Math" charset="0"/>
                        </a:rPr>
                        <m:t> 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charset="0"/>
                            </a:rPr>
                            <m:t>𝑘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2000">
                              <a:latin typeface="Cambria Math" charset="0"/>
                            </a:rPr>
                            <m:t>th</m:t>
                          </m:r>
                        </m:sup>
                      </m:sSup>
                      <m:r>
                        <a:rPr lang="en-US" sz="2000" i="1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charset="0"/>
                        </a:rPr>
                        <m:t>p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ayment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2362200"/>
                <a:ext cx="6324600" cy="413896"/>
              </a:xfrm>
              <a:prstGeom prst="rect">
                <a:avLst/>
              </a:prstGeom>
              <a:blipFill rotWithShape="0">
                <a:blip r:embed="rId6"/>
                <a:stretch>
                  <a:fillRect t="-94030" b="-123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667000" y="3048000"/>
                <a:ext cx="1828800" cy="4138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sz="2000" i="1">
                              <a:latin typeface="Cambria Math" charset="0"/>
                            </a:rPr>
                            <m:t>𝑘</m:t>
                          </m:r>
                        </m:sub>
                      </m:sSub>
                      <m:r>
                        <a:rPr lang="en-US" sz="2000" b="0" i="1" smtClean="0"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𝐶</m:t>
                          </m:r>
                        </m:e>
                        <m:sub>
                          <m:r>
                            <a:rPr lang="en-US" sz="2000" i="1">
                              <a:latin typeface="Cambria Math" charset="0"/>
                            </a:rPr>
                            <m:t>𝑘</m:t>
                          </m:r>
                        </m:sub>
                      </m:sSub>
                      <m:r>
                        <a:rPr lang="en-US" sz="2000" b="0" i="1" smtClean="0">
                          <a:latin typeface="Cambria Math" charset="0"/>
                        </a:rPr>
                        <m:t>−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𝐼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0" y="3048000"/>
                <a:ext cx="1828800" cy="413896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4876800" y="2743200"/>
                <a:ext cx="1828800" cy="9326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</a:rPr>
                        <m:t>𝐿</m:t>
                      </m:r>
                      <m:r>
                        <a:rPr lang="en-US" sz="2000" b="0" i="1" smtClean="0">
                          <a:latin typeface="Cambria Math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is-I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0" i="1" smtClean="0">
                              <a:latin typeface="Cambria Math" charset="0"/>
                            </a:rPr>
                            <m:t>𝑘</m:t>
                          </m:r>
                          <m:r>
                            <a:rPr lang="en-US" sz="2000" b="0" i="1" smtClean="0">
                              <a:latin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charset="0"/>
                                </a:rPr>
                                <m:t>𝑘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00" y="2743200"/>
                <a:ext cx="1828800" cy="932628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itle 1"/>
          <p:cNvSpPr txBox="1">
            <a:spLocks/>
          </p:cNvSpPr>
          <p:nvPr/>
        </p:nvSpPr>
        <p:spPr>
          <a:xfrm>
            <a:off x="228600" y="228600"/>
            <a:ext cx="8686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r>
              <a:rPr lang="en-US" sz="4000" b="1" dirty="0">
                <a:latin typeface="Bold sand ms"/>
              </a:rPr>
              <a:t>Balances at Neighboring </a:t>
            </a:r>
            <a:r>
              <a:rPr lang="en-US" sz="4000" b="1">
                <a:latin typeface="Bold sand ms"/>
              </a:rPr>
              <a:t>Time Periods</a:t>
            </a:r>
            <a:endParaRPr lang="en-US" sz="4000" b="1" dirty="0">
              <a:latin typeface="Bold sand ms"/>
            </a:endParaRPr>
          </a:p>
        </p:txBody>
      </p:sp>
      <p:cxnSp>
        <p:nvCxnSpPr>
          <p:cNvPr id="11" name="Straight Arrow Connector 10"/>
          <p:cNvCxnSpPr>
            <a:cxnSpLocks/>
          </p:cNvCxnSpPr>
          <p:nvPr/>
        </p:nvCxnSpPr>
        <p:spPr>
          <a:xfrm flipV="1">
            <a:off x="1460020" y="5239423"/>
            <a:ext cx="6189098" cy="1837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cxnSpLocks/>
          </p:cNvCxnSpPr>
          <p:nvPr/>
        </p:nvCxnSpPr>
        <p:spPr>
          <a:xfrm>
            <a:off x="3505200" y="5074129"/>
            <a:ext cx="0" cy="33607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cxnSpLocks/>
          </p:cNvCxnSpPr>
          <p:nvPr/>
        </p:nvCxnSpPr>
        <p:spPr>
          <a:xfrm>
            <a:off x="5334000" y="5074129"/>
            <a:ext cx="0" cy="33607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181600" y="4572000"/>
                <a:ext cx="381000" cy="369332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600" y="4572000"/>
                <a:ext cx="381000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3276600" y="5377304"/>
                <a:ext cx="685800" cy="4138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i="1">
                              <a:latin typeface="Cambria Math" charset="0"/>
                            </a:rPr>
                            <m:t>𝑘</m:t>
                          </m:r>
                          <m:r>
                            <a:rPr lang="en-US" sz="2000" b="0" i="1" smtClean="0">
                              <a:latin typeface="Cambria Math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6600" y="5377304"/>
                <a:ext cx="685800" cy="413896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5029200" y="5377304"/>
                <a:ext cx="685800" cy="4138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i="1">
                              <a:latin typeface="Cambria Math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0" y="5377304"/>
                <a:ext cx="685800" cy="413896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1371600" y="5925223"/>
                <a:ext cx="320040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charset="0"/>
                            </a:rPr>
                            <m:t>𝑘</m:t>
                          </m:r>
                        </m:sub>
                      </m:sSub>
                      <m:r>
                        <a:rPr lang="en-US" sz="2000" b="0" i="1" smtClean="0"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i="1">
                              <a:latin typeface="Cambria Math" charset="0"/>
                            </a:rPr>
                            <m:t>𝑘</m:t>
                          </m:r>
                          <m:r>
                            <a:rPr lang="en-US" sz="2000" b="0" i="1" smtClean="0">
                              <a:latin typeface="Cambria Math" charset="0"/>
                            </a:rPr>
                            <m:t>−1</m:t>
                          </m:r>
                        </m:sub>
                      </m:sSub>
                      <m:r>
                        <a:rPr lang="en-US" sz="200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1+</m:t>
                          </m:r>
                          <m:r>
                            <a:rPr lang="en-US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𝑖</m:t>
                          </m:r>
                        </m:e>
                      </m:d>
                      <m:r>
                        <a:rPr lang="en-US" sz="20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−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𝐶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5925223"/>
                <a:ext cx="3200400" cy="400110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181600" y="4114800"/>
                <a:ext cx="381000" cy="369332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600" y="4114800"/>
                <a:ext cx="381000" cy="369332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181600" y="3657600"/>
                <a:ext cx="381000" cy="369332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600" y="3657600"/>
                <a:ext cx="381000" cy="369332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4114800" y="5924490"/>
                <a:ext cx="106680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or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5924490"/>
                <a:ext cx="1066800" cy="400110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4267200" y="5924490"/>
                <a:ext cx="320040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charset="0"/>
                            </a:rPr>
                            <m:t>𝑘</m:t>
                          </m:r>
                        </m:sub>
                      </m:sSub>
                      <m:r>
                        <a:rPr lang="en-US" sz="2000" b="0" i="1" smtClean="0"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i="1">
                              <a:latin typeface="Cambria Math" charset="0"/>
                            </a:rPr>
                            <m:t>𝑘</m:t>
                          </m:r>
                          <m:r>
                            <a:rPr lang="en-US" sz="2000" b="0" i="1" smtClean="0">
                              <a:latin typeface="Cambria Math" charset="0"/>
                            </a:rPr>
                            <m:t>−1</m:t>
                          </m:r>
                        </m:sub>
                      </m:sSub>
                      <m:r>
                        <a:rPr lang="en-US" sz="20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−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5924490"/>
                <a:ext cx="3200400" cy="400110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985089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/>
          <p:cNvSpPr txBox="1">
            <a:spLocks/>
          </p:cNvSpPr>
          <p:nvPr/>
        </p:nvSpPr>
        <p:spPr>
          <a:xfrm>
            <a:off x="457200" y="1494000"/>
            <a:ext cx="80010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57150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165100">
              <a:spcBef>
                <a:spcPts val="900"/>
              </a:spcBef>
            </a:pPr>
            <a:endParaRPr lang="en-US" sz="2000" dirty="0">
              <a:solidFill>
                <a:schemeClr val="tx1"/>
              </a:solidFill>
              <a:latin typeface="Bold sand ms"/>
            </a:endParaRPr>
          </a:p>
          <a:p>
            <a:pPr marL="0" indent="0">
              <a:buFont typeface="Arial" pitchFamily="34" charset="0"/>
              <a:buNone/>
            </a:pPr>
            <a:endParaRPr lang="en-US" sz="2000" dirty="0">
              <a:solidFill>
                <a:schemeClr val="tx1"/>
              </a:solidFill>
              <a:latin typeface="Bold sand m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1"/>
              <p:cNvSpPr txBox="1">
                <a:spLocks/>
              </p:cNvSpPr>
              <p:nvPr/>
            </p:nvSpPr>
            <p:spPr>
              <a:xfrm>
                <a:off x="228600" y="228600"/>
                <a:ext cx="8686800" cy="11430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spcAft>
                    <a:spcPts val="1200"/>
                  </a:spcAft>
                </a:pPr>
                <a:r>
                  <a:rPr lang="en-US" b="1" dirty="0">
                    <a:latin typeface="Bold sand m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charset="0"/>
                          </a:rPr>
                          <m:t>𝑰</m:t>
                        </m:r>
                      </m:e>
                      <m:sub>
                        <m:r>
                          <a:rPr lang="en-US" b="1" i="1" smtClean="0">
                            <a:latin typeface="Cambria Math" charset="0"/>
                          </a:rPr>
                          <m:t>𝒌</m:t>
                        </m:r>
                      </m:sub>
                    </m:sSub>
                  </m:oMath>
                </a14:m>
                <a:r>
                  <a:rPr lang="en-US" b="1" dirty="0">
                    <a:latin typeface="Bold sand ms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charset="0"/>
                          </a:rPr>
                          <m:t>𝑷</m:t>
                        </m:r>
                      </m:e>
                      <m:sub>
                        <m:r>
                          <a:rPr lang="en-US" b="1" i="1">
                            <a:latin typeface="Cambria Math" charset="0"/>
                          </a:rPr>
                          <m:t>𝒌</m:t>
                        </m:r>
                      </m:sub>
                    </m:sSub>
                    <m:r>
                      <a:rPr lang="en-US" b="1" i="1">
                        <a:latin typeface="Cambria Math" charset="0"/>
                      </a:rPr>
                      <m:t> </m:t>
                    </m:r>
                  </m:oMath>
                </a14:m>
                <a:endParaRPr lang="en-US" b="1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4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28600"/>
                <a:ext cx="8686800" cy="1143000"/>
              </a:xfrm>
              <a:prstGeom prst="rect">
                <a:avLst/>
              </a:prstGeom>
              <a:blipFill rotWithShape="0">
                <a:blip r:embed="rId3"/>
                <a:stretch>
                  <a:fillRect b="-96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447800" y="1494000"/>
                <a:ext cx="6324600" cy="4138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charset="0"/>
                            </a:rPr>
                            <m:t>𝐼</m:t>
                          </m:r>
                        </m:e>
                        <m:sub>
                          <m:r>
                            <a:rPr lang="en-US" sz="2000" i="1">
                              <a:latin typeface="Cambria Math" charset="0"/>
                            </a:rPr>
                            <m:t>𝑘</m:t>
                          </m:r>
                        </m:sub>
                      </m:sSub>
                      <m:r>
                        <a:rPr lang="en-US" sz="2000">
                          <a:latin typeface="Cambria Math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charset="0"/>
                        </a:rPr>
                        <m:t>Amount</m:t>
                      </m:r>
                      <m:r>
                        <a:rPr lang="en-US" sz="200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charset="0"/>
                        </a:rPr>
                        <m:t>of</m:t>
                      </m:r>
                      <m:r>
                        <a:rPr lang="en-US" sz="200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charset="0"/>
                        </a:rPr>
                        <m:t>Interest</m:t>
                      </m:r>
                      <m:r>
                        <a:rPr lang="en-US" sz="200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charset="0"/>
                        </a:rPr>
                        <m:t>Paid</m:t>
                      </m:r>
                      <m:r>
                        <a:rPr lang="en-US" sz="200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charset="0"/>
                        </a:rPr>
                        <m:t>during</m:t>
                      </m:r>
                      <m:r>
                        <a:rPr lang="en-US" sz="200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charset="0"/>
                        </a:rPr>
                        <m:t>the</m:t>
                      </m:r>
                      <m:r>
                        <a:rPr lang="en-US" sz="2000">
                          <a:latin typeface="Cambria Math" charset="0"/>
                        </a:rPr>
                        <m:t> 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charset="0"/>
                            </a:rPr>
                            <m:t>𝑘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2000">
                              <a:latin typeface="Cambria Math" charset="0"/>
                            </a:rPr>
                            <m:t>th</m:t>
                          </m:r>
                        </m:sup>
                      </m:sSup>
                      <m:r>
                        <a:rPr lang="en-US" sz="2000" i="1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charset="0"/>
                        </a:rPr>
                        <m:t>period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1494000"/>
                <a:ext cx="6324600" cy="413896"/>
              </a:xfrm>
              <a:prstGeom prst="rect">
                <a:avLst/>
              </a:prstGeom>
              <a:blipFill rotWithShape="0">
                <a:blip r:embed="rId4"/>
                <a:stretch>
                  <a:fillRect t="-91176" b="-1220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200400" y="1905000"/>
                <a:ext cx="2667000" cy="4138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charset="0"/>
                            </a:rPr>
                            <m:t>𝐼</m:t>
                          </m:r>
                        </m:e>
                        <m:sub>
                          <m:r>
                            <a:rPr lang="en-US" sz="2000" i="1">
                              <a:latin typeface="Cambria Math" charset="0"/>
                            </a:rPr>
                            <m:t>𝑘</m:t>
                          </m:r>
                        </m:sub>
                      </m:sSub>
                      <m:r>
                        <a:rPr lang="en-US" sz="2000" b="0" i="1" smtClean="0">
                          <a:latin typeface="Cambria Math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charset="0"/>
                        </a:rPr>
                        <m:t>𝑖</m:t>
                      </m:r>
                      <m:r>
                        <a:rPr lang="en-US" sz="20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𝑘</m:t>
                          </m:r>
                          <m:r>
                            <a:rPr lang="en-US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1905000"/>
                <a:ext cx="2667000" cy="41389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447800" y="2362200"/>
                <a:ext cx="6324600" cy="4138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1" smtClean="0">
                              <a:latin typeface="Cambria Math" charset="0"/>
                            </a:rPr>
                            <m:t>P</m:t>
                          </m:r>
                        </m:e>
                        <m:sub>
                          <m:r>
                            <a:rPr lang="en-US" sz="2000" i="1">
                              <a:latin typeface="Cambria Math" charset="0"/>
                            </a:rPr>
                            <m:t>𝑘</m:t>
                          </m:r>
                        </m:sub>
                      </m:sSub>
                      <m:r>
                        <a:rPr lang="en-US" sz="2000">
                          <a:latin typeface="Cambria Math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charset="0"/>
                        </a:rPr>
                        <m:t>Amount</m:t>
                      </m:r>
                      <m:r>
                        <a:rPr lang="en-US" sz="200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charset="0"/>
                        </a:rPr>
                        <m:t>of</m:t>
                      </m:r>
                      <m:r>
                        <a:rPr lang="en-US" sz="200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Principal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Repaid</m:t>
                      </m:r>
                      <m:r>
                        <a:rPr lang="en-US" sz="200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with</m:t>
                      </m:r>
                      <m:r>
                        <a:rPr lang="en-US" sz="200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charset="0"/>
                        </a:rPr>
                        <m:t>the</m:t>
                      </m:r>
                      <m:r>
                        <a:rPr lang="en-US" sz="2000">
                          <a:latin typeface="Cambria Math" charset="0"/>
                        </a:rPr>
                        <m:t> 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charset="0"/>
                            </a:rPr>
                            <m:t>𝑘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2000">
                              <a:latin typeface="Cambria Math" charset="0"/>
                            </a:rPr>
                            <m:t>th</m:t>
                          </m:r>
                        </m:sup>
                      </m:sSup>
                      <m:r>
                        <a:rPr lang="en-US" sz="2000" i="1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charset="0"/>
                        </a:rPr>
                        <m:t>p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ayment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2362200"/>
                <a:ext cx="6324600" cy="413896"/>
              </a:xfrm>
              <a:prstGeom prst="rect">
                <a:avLst/>
              </a:prstGeom>
              <a:blipFill rotWithShape="0">
                <a:blip r:embed="rId6"/>
                <a:stretch>
                  <a:fillRect t="-94030" b="-123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667000" y="3048000"/>
                <a:ext cx="1828800" cy="4138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sz="2000" i="1">
                              <a:latin typeface="Cambria Math" charset="0"/>
                            </a:rPr>
                            <m:t>𝑘</m:t>
                          </m:r>
                        </m:sub>
                      </m:sSub>
                      <m:r>
                        <a:rPr lang="en-US" sz="2000" b="0" i="1" smtClean="0"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𝐶</m:t>
                          </m:r>
                        </m:e>
                        <m:sub>
                          <m:r>
                            <a:rPr lang="en-US" sz="2000" i="1">
                              <a:latin typeface="Cambria Math" charset="0"/>
                            </a:rPr>
                            <m:t>𝑘</m:t>
                          </m:r>
                        </m:sub>
                      </m:sSub>
                      <m:r>
                        <a:rPr lang="en-US" sz="2000" b="0" i="1" smtClean="0">
                          <a:latin typeface="Cambria Math" charset="0"/>
                        </a:rPr>
                        <m:t>−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𝐼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0" y="3048000"/>
                <a:ext cx="1828800" cy="413896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4876800" y="2743200"/>
                <a:ext cx="1828800" cy="9326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</a:rPr>
                        <m:t>𝐿</m:t>
                      </m:r>
                      <m:r>
                        <a:rPr lang="en-US" sz="2000" b="0" i="1" smtClean="0">
                          <a:latin typeface="Cambria Math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is-I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0" i="1" smtClean="0">
                              <a:latin typeface="Cambria Math" charset="0"/>
                            </a:rPr>
                            <m:t>𝑘</m:t>
                          </m:r>
                          <m:r>
                            <a:rPr lang="en-US" sz="2000" b="0" i="1" smtClean="0">
                              <a:latin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charset="0"/>
                                </a:rPr>
                                <m:t>𝑘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00" y="2743200"/>
                <a:ext cx="1828800" cy="932628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140776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/>
          <p:cNvSpPr txBox="1">
            <a:spLocks/>
          </p:cNvSpPr>
          <p:nvPr/>
        </p:nvSpPr>
        <p:spPr>
          <a:xfrm>
            <a:off x="457200" y="1494000"/>
            <a:ext cx="80010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57150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165100">
              <a:spcBef>
                <a:spcPts val="900"/>
              </a:spcBef>
            </a:pPr>
            <a:endParaRPr lang="en-US" sz="2000" dirty="0">
              <a:solidFill>
                <a:schemeClr val="tx1"/>
              </a:solidFill>
              <a:latin typeface="Bold sand ms"/>
            </a:endParaRPr>
          </a:p>
          <a:p>
            <a:pPr marL="0" indent="0">
              <a:buFont typeface="Arial" pitchFamily="34" charset="0"/>
              <a:buNone/>
            </a:pPr>
            <a:endParaRPr lang="en-US" sz="2000" dirty="0">
              <a:solidFill>
                <a:schemeClr val="tx1"/>
              </a:solidFill>
              <a:latin typeface="Bold sand m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1"/>
              <p:cNvSpPr txBox="1">
                <a:spLocks/>
              </p:cNvSpPr>
              <p:nvPr/>
            </p:nvSpPr>
            <p:spPr>
              <a:xfrm>
                <a:off x="228600" y="228600"/>
                <a:ext cx="8686800" cy="11430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spcAft>
                    <a:spcPts val="1200"/>
                  </a:spcAft>
                </a:pPr>
                <a:r>
                  <a:rPr lang="en-US" b="1" dirty="0">
                    <a:latin typeface="Bold sand m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charset="0"/>
                          </a:rPr>
                          <m:t>𝑰</m:t>
                        </m:r>
                      </m:e>
                      <m:sub>
                        <m:r>
                          <a:rPr lang="en-US" b="1" i="1" smtClean="0">
                            <a:latin typeface="Cambria Math" charset="0"/>
                          </a:rPr>
                          <m:t>𝒌</m:t>
                        </m:r>
                      </m:sub>
                    </m:sSub>
                  </m:oMath>
                </a14:m>
                <a:r>
                  <a:rPr lang="en-US" b="1" dirty="0">
                    <a:latin typeface="Bold sand ms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charset="0"/>
                          </a:rPr>
                          <m:t>𝑷</m:t>
                        </m:r>
                      </m:e>
                      <m:sub>
                        <m:r>
                          <a:rPr lang="en-US" b="1" i="1">
                            <a:latin typeface="Cambria Math" charset="0"/>
                          </a:rPr>
                          <m:t>𝒌</m:t>
                        </m:r>
                      </m:sub>
                    </m:sSub>
                    <m:r>
                      <a:rPr lang="en-US" b="1" i="1">
                        <a:latin typeface="Cambria Math" charset="0"/>
                      </a:rPr>
                      <m:t> </m:t>
                    </m:r>
                  </m:oMath>
                </a14:m>
                <a:endParaRPr lang="en-US" b="1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4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28600"/>
                <a:ext cx="8686800" cy="1143000"/>
              </a:xfrm>
              <a:prstGeom prst="rect">
                <a:avLst/>
              </a:prstGeom>
              <a:blipFill rotWithShape="0">
                <a:blip r:embed="rId3"/>
                <a:stretch>
                  <a:fillRect b="-96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447800" y="1494000"/>
                <a:ext cx="6324600" cy="4138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charset="0"/>
                            </a:rPr>
                            <m:t>𝐼</m:t>
                          </m:r>
                        </m:e>
                        <m:sub>
                          <m:r>
                            <a:rPr lang="en-US" sz="2000" i="1">
                              <a:latin typeface="Cambria Math" charset="0"/>
                            </a:rPr>
                            <m:t>𝑘</m:t>
                          </m:r>
                        </m:sub>
                      </m:sSub>
                      <m:r>
                        <a:rPr lang="en-US" sz="2000">
                          <a:latin typeface="Cambria Math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charset="0"/>
                        </a:rPr>
                        <m:t>Amount</m:t>
                      </m:r>
                      <m:r>
                        <a:rPr lang="en-US" sz="200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charset="0"/>
                        </a:rPr>
                        <m:t>of</m:t>
                      </m:r>
                      <m:r>
                        <a:rPr lang="en-US" sz="200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charset="0"/>
                        </a:rPr>
                        <m:t>Interest</m:t>
                      </m:r>
                      <m:r>
                        <a:rPr lang="en-US" sz="200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charset="0"/>
                        </a:rPr>
                        <m:t>Paid</m:t>
                      </m:r>
                      <m:r>
                        <a:rPr lang="en-US" sz="200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charset="0"/>
                        </a:rPr>
                        <m:t>during</m:t>
                      </m:r>
                      <m:r>
                        <a:rPr lang="en-US" sz="200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charset="0"/>
                        </a:rPr>
                        <m:t>the</m:t>
                      </m:r>
                      <m:r>
                        <a:rPr lang="en-US" sz="2000">
                          <a:latin typeface="Cambria Math" charset="0"/>
                        </a:rPr>
                        <m:t> 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charset="0"/>
                            </a:rPr>
                            <m:t>𝑘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2000">
                              <a:latin typeface="Cambria Math" charset="0"/>
                            </a:rPr>
                            <m:t>th</m:t>
                          </m:r>
                        </m:sup>
                      </m:sSup>
                      <m:r>
                        <a:rPr lang="en-US" sz="2000" i="1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charset="0"/>
                        </a:rPr>
                        <m:t>period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1494000"/>
                <a:ext cx="6324600" cy="413896"/>
              </a:xfrm>
              <a:prstGeom prst="rect">
                <a:avLst/>
              </a:prstGeom>
              <a:blipFill rotWithShape="0">
                <a:blip r:embed="rId4"/>
                <a:stretch>
                  <a:fillRect t="-91176" b="-1220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200400" y="1905000"/>
                <a:ext cx="2667000" cy="4138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charset="0"/>
                            </a:rPr>
                            <m:t>𝐼</m:t>
                          </m:r>
                        </m:e>
                        <m:sub>
                          <m:r>
                            <a:rPr lang="en-US" sz="2000" i="1">
                              <a:latin typeface="Cambria Math" charset="0"/>
                            </a:rPr>
                            <m:t>𝑘</m:t>
                          </m:r>
                        </m:sub>
                      </m:sSub>
                      <m:r>
                        <a:rPr lang="en-US" sz="2000" b="0" i="1" smtClean="0">
                          <a:latin typeface="Cambria Math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charset="0"/>
                        </a:rPr>
                        <m:t>𝑖</m:t>
                      </m:r>
                      <m:r>
                        <a:rPr lang="en-US" sz="20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𝑘</m:t>
                          </m:r>
                          <m:r>
                            <a:rPr lang="en-US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1905000"/>
                <a:ext cx="2667000" cy="41389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447800" y="2362200"/>
                <a:ext cx="6324600" cy="4138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1" smtClean="0">
                              <a:latin typeface="Cambria Math" charset="0"/>
                            </a:rPr>
                            <m:t>P</m:t>
                          </m:r>
                        </m:e>
                        <m:sub>
                          <m:r>
                            <a:rPr lang="en-US" sz="2000" i="1">
                              <a:latin typeface="Cambria Math" charset="0"/>
                            </a:rPr>
                            <m:t>𝑘</m:t>
                          </m:r>
                        </m:sub>
                      </m:sSub>
                      <m:r>
                        <a:rPr lang="en-US" sz="2000">
                          <a:latin typeface="Cambria Math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charset="0"/>
                        </a:rPr>
                        <m:t>Amount</m:t>
                      </m:r>
                      <m:r>
                        <a:rPr lang="en-US" sz="200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charset="0"/>
                        </a:rPr>
                        <m:t>of</m:t>
                      </m:r>
                      <m:r>
                        <a:rPr lang="en-US" sz="200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Principal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Repaid</m:t>
                      </m:r>
                      <m:r>
                        <a:rPr lang="en-US" sz="200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with</m:t>
                      </m:r>
                      <m:r>
                        <a:rPr lang="en-US" sz="200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charset="0"/>
                        </a:rPr>
                        <m:t>the</m:t>
                      </m:r>
                      <m:r>
                        <a:rPr lang="en-US" sz="2000">
                          <a:latin typeface="Cambria Math" charset="0"/>
                        </a:rPr>
                        <m:t> 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charset="0"/>
                            </a:rPr>
                            <m:t>𝑘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2000">
                              <a:latin typeface="Cambria Math" charset="0"/>
                            </a:rPr>
                            <m:t>th</m:t>
                          </m:r>
                        </m:sup>
                      </m:sSup>
                      <m:r>
                        <a:rPr lang="en-US" sz="2000" i="1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charset="0"/>
                        </a:rPr>
                        <m:t>p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ayment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2362200"/>
                <a:ext cx="6324600" cy="413896"/>
              </a:xfrm>
              <a:prstGeom prst="rect">
                <a:avLst/>
              </a:prstGeom>
              <a:blipFill rotWithShape="0">
                <a:blip r:embed="rId6"/>
                <a:stretch>
                  <a:fillRect t="-94030" b="-123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667000" y="3048000"/>
                <a:ext cx="1828800" cy="4138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sz="2000" i="1">
                              <a:latin typeface="Cambria Math" charset="0"/>
                            </a:rPr>
                            <m:t>𝑘</m:t>
                          </m:r>
                        </m:sub>
                      </m:sSub>
                      <m:r>
                        <a:rPr lang="en-US" sz="2000" b="0" i="1" smtClean="0"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𝐶</m:t>
                          </m:r>
                        </m:e>
                        <m:sub>
                          <m:r>
                            <a:rPr lang="en-US" sz="2000" i="1">
                              <a:latin typeface="Cambria Math" charset="0"/>
                            </a:rPr>
                            <m:t>𝑘</m:t>
                          </m:r>
                        </m:sub>
                      </m:sSub>
                      <m:r>
                        <a:rPr lang="en-US" sz="2000" b="0" i="1" smtClean="0">
                          <a:latin typeface="Cambria Math" charset="0"/>
                        </a:rPr>
                        <m:t>−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𝐼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0" y="3048000"/>
                <a:ext cx="1828800" cy="413896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4876800" y="2743200"/>
                <a:ext cx="1828800" cy="9326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</a:rPr>
                        <m:t>𝐿</m:t>
                      </m:r>
                      <m:r>
                        <a:rPr lang="en-US" sz="2000" b="0" i="1" smtClean="0">
                          <a:latin typeface="Cambria Math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is-I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0" i="1" smtClean="0">
                              <a:latin typeface="Cambria Math" charset="0"/>
                            </a:rPr>
                            <m:t>𝑘</m:t>
                          </m:r>
                          <m:r>
                            <a:rPr lang="en-US" sz="2000" b="0" i="1" smtClean="0">
                              <a:latin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charset="0"/>
                                </a:rPr>
                                <m:t>𝑘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00" y="2743200"/>
                <a:ext cx="1828800" cy="932628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371600" y="3733800"/>
                <a:ext cx="670560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smtClean="0">
                          <a:latin typeface="Cambria Math" charset="0"/>
                        </a:rPr>
                        <m:t>Amount</m:t>
                      </m:r>
                      <m:r>
                        <a:rPr lang="en-US" sz="200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smtClean="0">
                          <a:latin typeface="Cambria Math" charset="0"/>
                        </a:rPr>
                        <m:t>of</m:t>
                      </m:r>
                      <m:r>
                        <a:rPr lang="en-US" sz="200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Principal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Repaid</m:t>
                      </m:r>
                      <m:r>
                        <a:rPr lang="en-US" sz="200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from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time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charset="0"/>
                        </a:rPr>
                        <m:t>𝑡</m:t>
                      </m:r>
                      <m:r>
                        <a:rPr lang="en-US" sz="2000" b="0" i="1" smtClean="0">
                          <a:latin typeface="Cambria Math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charset="0"/>
                        </a:rPr>
                        <m:t>𝑘</m:t>
                      </m:r>
                      <m:r>
                        <a:rPr lang="en-US" sz="2000" b="0" i="1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to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time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charset="0"/>
                        </a:rPr>
                        <m:t>𝑡</m:t>
                      </m:r>
                      <m:r>
                        <a:rPr lang="en-US" sz="2000" b="0" i="1" smtClean="0">
                          <a:latin typeface="Cambria Math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charset="0"/>
                        </a:rPr>
                        <m:t>𝑚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3733800"/>
                <a:ext cx="6705600" cy="400110"/>
              </a:xfrm>
              <a:prstGeom prst="rect">
                <a:avLst/>
              </a:prstGeom>
              <a:blipFill rotWithShape="0">
                <a:blip r:embed="rId9"/>
                <a:stretch>
                  <a:fillRect t="-101538" b="-126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250452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/>
          <p:cNvSpPr txBox="1">
            <a:spLocks/>
          </p:cNvSpPr>
          <p:nvPr/>
        </p:nvSpPr>
        <p:spPr>
          <a:xfrm>
            <a:off x="457200" y="1494000"/>
            <a:ext cx="80010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57150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165100">
              <a:spcBef>
                <a:spcPts val="900"/>
              </a:spcBef>
            </a:pPr>
            <a:endParaRPr lang="en-US" sz="2000" dirty="0">
              <a:solidFill>
                <a:schemeClr val="tx1"/>
              </a:solidFill>
              <a:latin typeface="Bold sand ms"/>
            </a:endParaRPr>
          </a:p>
          <a:p>
            <a:pPr marL="0" indent="0">
              <a:buFont typeface="Arial" pitchFamily="34" charset="0"/>
              <a:buNone/>
            </a:pPr>
            <a:endParaRPr lang="en-US" sz="2000" dirty="0">
              <a:solidFill>
                <a:schemeClr val="tx1"/>
              </a:solidFill>
              <a:latin typeface="Bold sand m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1"/>
              <p:cNvSpPr txBox="1">
                <a:spLocks/>
              </p:cNvSpPr>
              <p:nvPr/>
            </p:nvSpPr>
            <p:spPr>
              <a:xfrm>
                <a:off x="228600" y="228600"/>
                <a:ext cx="8686800" cy="11430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spcAft>
                    <a:spcPts val="1200"/>
                  </a:spcAft>
                </a:pPr>
                <a:r>
                  <a:rPr lang="en-US" b="1" dirty="0">
                    <a:latin typeface="Bold sand m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charset="0"/>
                          </a:rPr>
                          <m:t>𝑰</m:t>
                        </m:r>
                      </m:e>
                      <m:sub>
                        <m:r>
                          <a:rPr lang="en-US" b="1" i="1" smtClean="0">
                            <a:latin typeface="Cambria Math" charset="0"/>
                          </a:rPr>
                          <m:t>𝒌</m:t>
                        </m:r>
                      </m:sub>
                    </m:sSub>
                  </m:oMath>
                </a14:m>
                <a:r>
                  <a:rPr lang="en-US" b="1" dirty="0">
                    <a:latin typeface="Bold sand ms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charset="0"/>
                          </a:rPr>
                          <m:t>𝑷</m:t>
                        </m:r>
                      </m:e>
                      <m:sub>
                        <m:r>
                          <a:rPr lang="en-US" b="1" i="1">
                            <a:latin typeface="Cambria Math" charset="0"/>
                          </a:rPr>
                          <m:t>𝒌</m:t>
                        </m:r>
                      </m:sub>
                    </m:sSub>
                    <m:r>
                      <a:rPr lang="en-US" b="1" i="1">
                        <a:latin typeface="Cambria Math" charset="0"/>
                      </a:rPr>
                      <m:t> </m:t>
                    </m:r>
                  </m:oMath>
                </a14:m>
                <a:endParaRPr lang="en-US" b="1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4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28600"/>
                <a:ext cx="8686800" cy="1143000"/>
              </a:xfrm>
              <a:prstGeom prst="rect">
                <a:avLst/>
              </a:prstGeom>
              <a:blipFill rotWithShape="0">
                <a:blip r:embed="rId3"/>
                <a:stretch>
                  <a:fillRect b="-96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447800" y="1494000"/>
                <a:ext cx="6324600" cy="4138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charset="0"/>
                            </a:rPr>
                            <m:t>𝐼</m:t>
                          </m:r>
                        </m:e>
                        <m:sub>
                          <m:r>
                            <a:rPr lang="en-US" sz="2000" i="1">
                              <a:latin typeface="Cambria Math" charset="0"/>
                            </a:rPr>
                            <m:t>𝑘</m:t>
                          </m:r>
                        </m:sub>
                      </m:sSub>
                      <m:r>
                        <a:rPr lang="en-US" sz="2000">
                          <a:latin typeface="Cambria Math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charset="0"/>
                        </a:rPr>
                        <m:t>Amount</m:t>
                      </m:r>
                      <m:r>
                        <a:rPr lang="en-US" sz="200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charset="0"/>
                        </a:rPr>
                        <m:t>of</m:t>
                      </m:r>
                      <m:r>
                        <a:rPr lang="en-US" sz="200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charset="0"/>
                        </a:rPr>
                        <m:t>Interest</m:t>
                      </m:r>
                      <m:r>
                        <a:rPr lang="en-US" sz="200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charset="0"/>
                        </a:rPr>
                        <m:t>Paid</m:t>
                      </m:r>
                      <m:r>
                        <a:rPr lang="en-US" sz="200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charset="0"/>
                        </a:rPr>
                        <m:t>during</m:t>
                      </m:r>
                      <m:r>
                        <a:rPr lang="en-US" sz="200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charset="0"/>
                        </a:rPr>
                        <m:t>the</m:t>
                      </m:r>
                      <m:r>
                        <a:rPr lang="en-US" sz="2000">
                          <a:latin typeface="Cambria Math" charset="0"/>
                        </a:rPr>
                        <m:t> 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charset="0"/>
                            </a:rPr>
                            <m:t>𝑘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2000">
                              <a:latin typeface="Cambria Math" charset="0"/>
                            </a:rPr>
                            <m:t>th</m:t>
                          </m:r>
                        </m:sup>
                      </m:sSup>
                      <m:r>
                        <a:rPr lang="en-US" sz="2000" i="1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charset="0"/>
                        </a:rPr>
                        <m:t>period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1494000"/>
                <a:ext cx="6324600" cy="413896"/>
              </a:xfrm>
              <a:prstGeom prst="rect">
                <a:avLst/>
              </a:prstGeom>
              <a:blipFill rotWithShape="0">
                <a:blip r:embed="rId4"/>
                <a:stretch>
                  <a:fillRect t="-91176" b="-1220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200400" y="1905000"/>
                <a:ext cx="2667000" cy="4138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charset="0"/>
                            </a:rPr>
                            <m:t>𝐼</m:t>
                          </m:r>
                        </m:e>
                        <m:sub>
                          <m:r>
                            <a:rPr lang="en-US" sz="2000" i="1">
                              <a:latin typeface="Cambria Math" charset="0"/>
                            </a:rPr>
                            <m:t>𝑘</m:t>
                          </m:r>
                        </m:sub>
                      </m:sSub>
                      <m:r>
                        <a:rPr lang="en-US" sz="2000" b="0" i="1" smtClean="0">
                          <a:latin typeface="Cambria Math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charset="0"/>
                        </a:rPr>
                        <m:t>𝑖</m:t>
                      </m:r>
                      <m:r>
                        <a:rPr lang="en-US" sz="20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𝑘</m:t>
                          </m:r>
                          <m:r>
                            <a:rPr lang="en-US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1905000"/>
                <a:ext cx="2667000" cy="41389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447800" y="2362200"/>
                <a:ext cx="6324600" cy="4138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1" smtClean="0">
                              <a:latin typeface="Cambria Math" charset="0"/>
                            </a:rPr>
                            <m:t>P</m:t>
                          </m:r>
                        </m:e>
                        <m:sub>
                          <m:r>
                            <a:rPr lang="en-US" sz="2000" i="1">
                              <a:latin typeface="Cambria Math" charset="0"/>
                            </a:rPr>
                            <m:t>𝑘</m:t>
                          </m:r>
                        </m:sub>
                      </m:sSub>
                      <m:r>
                        <a:rPr lang="en-US" sz="2000">
                          <a:latin typeface="Cambria Math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charset="0"/>
                        </a:rPr>
                        <m:t>Amount</m:t>
                      </m:r>
                      <m:r>
                        <a:rPr lang="en-US" sz="200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charset="0"/>
                        </a:rPr>
                        <m:t>of</m:t>
                      </m:r>
                      <m:r>
                        <a:rPr lang="en-US" sz="200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Principal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Repaid</m:t>
                      </m:r>
                      <m:r>
                        <a:rPr lang="en-US" sz="200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with</m:t>
                      </m:r>
                      <m:r>
                        <a:rPr lang="en-US" sz="200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charset="0"/>
                        </a:rPr>
                        <m:t>the</m:t>
                      </m:r>
                      <m:r>
                        <a:rPr lang="en-US" sz="2000">
                          <a:latin typeface="Cambria Math" charset="0"/>
                        </a:rPr>
                        <m:t> 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charset="0"/>
                            </a:rPr>
                            <m:t>𝑘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2000">
                              <a:latin typeface="Cambria Math" charset="0"/>
                            </a:rPr>
                            <m:t>th</m:t>
                          </m:r>
                        </m:sup>
                      </m:sSup>
                      <m:r>
                        <a:rPr lang="en-US" sz="2000" i="1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charset="0"/>
                        </a:rPr>
                        <m:t>p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ayment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2362200"/>
                <a:ext cx="6324600" cy="413896"/>
              </a:xfrm>
              <a:prstGeom prst="rect">
                <a:avLst/>
              </a:prstGeom>
              <a:blipFill rotWithShape="0">
                <a:blip r:embed="rId6"/>
                <a:stretch>
                  <a:fillRect t="-94030" b="-123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667000" y="3048000"/>
                <a:ext cx="1828800" cy="4138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sz="2000" i="1">
                              <a:latin typeface="Cambria Math" charset="0"/>
                            </a:rPr>
                            <m:t>𝑘</m:t>
                          </m:r>
                        </m:sub>
                      </m:sSub>
                      <m:r>
                        <a:rPr lang="en-US" sz="2000" b="0" i="1" smtClean="0"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𝐶</m:t>
                          </m:r>
                        </m:e>
                        <m:sub>
                          <m:r>
                            <a:rPr lang="en-US" sz="2000" i="1">
                              <a:latin typeface="Cambria Math" charset="0"/>
                            </a:rPr>
                            <m:t>𝑘</m:t>
                          </m:r>
                        </m:sub>
                      </m:sSub>
                      <m:r>
                        <a:rPr lang="en-US" sz="2000" b="0" i="1" smtClean="0">
                          <a:latin typeface="Cambria Math" charset="0"/>
                        </a:rPr>
                        <m:t>−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𝐼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0" y="3048000"/>
                <a:ext cx="1828800" cy="413896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4876800" y="2743200"/>
                <a:ext cx="1828800" cy="9326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</a:rPr>
                        <m:t>𝐿</m:t>
                      </m:r>
                      <m:r>
                        <a:rPr lang="en-US" sz="2000" b="0" i="1" smtClean="0">
                          <a:latin typeface="Cambria Math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is-I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0" i="1" smtClean="0">
                              <a:latin typeface="Cambria Math" charset="0"/>
                            </a:rPr>
                            <m:t>𝑘</m:t>
                          </m:r>
                          <m:r>
                            <a:rPr lang="en-US" sz="2000" b="0" i="1" smtClean="0">
                              <a:latin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charset="0"/>
                                </a:rPr>
                                <m:t>𝑘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00" y="2743200"/>
                <a:ext cx="1828800" cy="932628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371600" y="3733800"/>
                <a:ext cx="670560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smtClean="0">
                          <a:latin typeface="Cambria Math" charset="0"/>
                        </a:rPr>
                        <m:t>Amount</m:t>
                      </m:r>
                      <m:r>
                        <a:rPr lang="en-US" sz="200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smtClean="0">
                          <a:latin typeface="Cambria Math" charset="0"/>
                        </a:rPr>
                        <m:t>of</m:t>
                      </m:r>
                      <m:r>
                        <a:rPr lang="en-US" sz="200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Principal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Repaid</m:t>
                      </m:r>
                      <m:r>
                        <a:rPr lang="en-US" sz="200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from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time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charset="0"/>
                        </a:rPr>
                        <m:t>𝑡</m:t>
                      </m:r>
                      <m:r>
                        <a:rPr lang="en-US" sz="2000" b="0" i="1" smtClean="0">
                          <a:latin typeface="Cambria Math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charset="0"/>
                        </a:rPr>
                        <m:t>𝑘</m:t>
                      </m:r>
                      <m:r>
                        <a:rPr lang="en-US" sz="2000" b="0" i="1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to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time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charset="0"/>
                        </a:rPr>
                        <m:t>𝑡</m:t>
                      </m:r>
                      <m:r>
                        <a:rPr lang="en-US" sz="2000" b="0" i="1" smtClean="0">
                          <a:latin typeface="Cambria Math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charset="0"/>
                        </a:rPr>
                        <m:t>𝑚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3733800"/>
                <a:ext cx="6705600" cy="400110"/>
              </a:xfrm>
              <a:prstGeom prst="rect">
                <a:avLst/>
              </a:prstGeom>
              <a:blipFill rotWithShape="0">
                <a:blip r:embed="rId9"/>
                <a:stretch>
                  <a:fillRect t="-101538" b="-126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371600" y="5029200"/>
                <a:ext cx="670560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smtClean="0">
                          <a:latin typeface="Cambria Math" charset="0"/>
                        </a:rPr>
                        <m:t>Amount</m:t>
                      </m:r>
                      <m:r>
                        <a:rPr lang="en-US" sz="200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smtClean="0">
                          <a:latin typeface="Cambria Math" charset="0"/>
                        </a:rPr>
                        <m:t>of</m:t>
                      </m:r>
                      <m:r>
                        <a:rPr lang="en-US" sz="200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Interest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Paid</m:t>
                      </m:r>
                      <m:r>
                        <a:rPr lang="en-US" sz="200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from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time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charset="0"/>
                        </a:rPr>
                        <m:t>𝑡</m:t>
                      </m:r>
                      <m:r>
                        <a:rPr lang="en-US" sz="2000" b="0" i="1" smtClean="0">
                          <a:latin typeface="Cambria Math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charset="0"/>
                        </a:rPr>
                        <m:t>𝑘</m:t>
                      </m:r>
                      <m:r>
                        <a:rPr lang="en-US" sz="2000" b="0" i="1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to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time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charset="0"/>
                        </a:rPr>
                        <m:t>𝑡</m:t>
                      </m:r>
                      <m:r>
                        <a:rPr lang="en-US" sz="2000" b="0" i="1" smtClean="0">
                          <a:latin typeface="Cambria Math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charset="0"/>
                        </a:rPr>
                        <m:t>𝑚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5029200"/>
                <a:ext cx="6705600" cy="400110"/>
              </a:xfrm>
              <a:prstGeom prst="rect">
                <a:avLst/>
              </a:prstGeom>
              <a:blipFill rotWithShape="0">
                <a:blip r:embed="rId10"/>
                <a:stretch>
                  <a:fillRect t="-98485" b="-1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32796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/>
          <p:cNvSpPr txBox="1">
            <a:spLocks/>
          </p:cNvSpPr>
          <p:nvPr/>
        </p:nvSpPr>
        <p:spPr>
          <a:xfrm>
            <a:off x="457200" y="1494000"/>
            <a:ext cx="80010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57150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sz="2000" dirty="0">
              <a:solidFill>
                <a:schemeClr val="tx1"/>
              </a:solidFill>
              <a:latin typeface="Bold sand ms"/>
            </a:endParaRPr>
          </a:p>
        </p:txBody>
      </p:sp>
      <p:cxnSp>
        <p:nvCxnSpPr>
          <p:cNvPr id="5" name="Straight Arrow Connector 4"/>
          <p:cNvCxnSpPr>
            <a:cxnSpLocks/>
          </p:cNvCxnSpPr>
          <p:nvPr/>
        </p:nvCxnSpPr>
        <p:spPr>
          <a:xfrm flipV="1">
            <a:off x="1295400" y="2953423"/>
            <a:ext cx="6858000" cy="1837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cxnSpLocks/>
          </p:cNvCxnSpPr>
          <p:nvPr/>
        </p:nvCxnSpPr>
        <p:spPr>
          <a:xfrm>
            <a:off x="3352800" y="2819400"/>
            <a:ext cx="0" cy="33607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cxnSpLocks/>
          </p:cNvCxnSpPr>
          <p:nvPr/>
        </p:nvCxnSpPr>
        <p:spPr>
          <a:xfrm>
            <a:off x="4876800" y="2819400"/>
            <a:ext cx="0" cy="33607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cxnSpLocks/>
          </p:cNvCxnSpPr>
          <p:nvPr/>
        </p:nvCxnSpPr>
        <p:spPr>
          <a:xfrm>
            <a:off x="6400800" y="2819400"/>
            <a:ext cx="0" cy="33607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267200" y="2286000"/>
                <a:ext cx="1219200" cy="369332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2286000"/>
                <a:ext cx="1219200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467600" y="2286000"/>
                <a:ext cx="3810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⋯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7600" y="2286000"/>
                <a:ext cx="381000" cy="400110"/>
              </a:xfrm>
              <a:prstGeom prst="rect">
                <a:avLst/>
              </a:prstGeom>
              <a:blipFill rotWithShape="0">
                <a:blip r:embed="rId4"/>
                <a:stretch>
                  <a:fillRect t="-98485" r="-28571" b="-1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/>
          <p:cNvCxnSpPr>
            <a:cxnSpLocks/>
          </p:cNvCxnSpPr>
          <p:nvPr/>
        </p:nvCxnSpPr>
        <p:spPr>
          <a:xfrm>
            <a:off x="1828800" y="2819400"/>
            <a:ext cx="0" cy="33607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cxnSpLocks/>
          </p:cNvCxnSpPr>
          <p:nvPr/>
        </p:nvCxnSpPr>
        <p:spPr>
          <a:xfrm>
            <a:off x="6388580" y="3215640"/>
            <a:ext cx="12220" cy="365760"/>
          </a:xfrm>
          <a:prstGeom prst="line">
            <a:avLst/>
          </a:prstGeom>
          <a:ln w="25400">
            <a:solidFill>
              <a:schemeClr val="accent1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676400" y="3657600"/>
                <a:ext cx="43742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charset="0"/>
                            </a:rPr>
                            <m:t>10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3657600"/>
                <a:ext cx="437427" cy="307777"/>
              </a:xfrm>
              <a:prstGeom prst="rect">
                <a:avLst/>
              </a:prstGeom>
              <a:blipFill rotWithShape="0">
                <a:blip r:embed="rId5"/>
                <a:stretch>
                  <a:fillRect l="-12500" r="-5556"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Connector 21"/>
          <p:cNvCxnSpPr>
            <a:cxnSpLocks/>
          </p:cNvCxnSpPr>
          <p:nvPr/>
        </p:nvCxnSpPr>
        <p:spPr>
          <a:xfrm>
            <a:off x="1828800" y="3215640"/>
            <a:ext cx="12220" cy="365760"/>
          </a:xfrm>
          <a:prstGeom prst="line">
            <a:avLst/>
          </a:prstGeom>
          <a:ln w="25400">
            <a:solidFill>
              <a:schemeClr val="accent1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itle 1"/>
              <p:cNvSpPr txBox="1">
                <a:spLocks/>
              </p:cNvSpPr>
              <p:nvPr/>
            </p:nvSpPr>
            <p:spPr>
              <a:xfrm>
                <a:off x="228600" y="228600"/>
                <a:ext cx="8686800" cy="11430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spcAft>
                    <a:spcPts val="1200"/>
                  </a:spcAft>
                </a:pPr>
                <a:r>
                  <a:rPr lang="en-US" b="1" dirty="0">
                    <a:latin typeface="Bold sand m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charset="0"/>
                          </a:rPr>
                          <m:t>𝑰</m:t>
                        </m:r>
                      </m:e>
                      <m:sub>
                        <m:r>
                          <a:rPr lang="en-US" b="1" i="1" smtClean="0">
                            <a:latin typeface="Cambria Math" charset="0"/>
                          </a:rPr>
                          <m:t>𝒌</m:t>
                        </m:r>
                      </m:sub>
                    </m:sSub>
                  </m:oMath>
                </a14:m>
                <a:r>
                  <a:rPr lang="en-US" b="1" dirty="0">
                    <a:latin typeface="Bold sand ms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charset="0"/>
                          </a:rPr>
                          <m:t>𝑷</m:t>
                        </m:r>
                      </m:e>
                      <m:sub>
                        <m:r>
                          <a:rPr lang="en-US" b="1" i="1">
                            <a:latin typeface="Cambria Math" charset="0"/>
                          </a:rPr>
                          <m:t>𝒌</m:t>
                        </m:r>
                      </m:sub>
                    </m:sSub>
                    <m:r>
                      <a:rPr lang="en-US" b="1" i="1">
                        <a:latin typeface="Cambria Math" charset="0"/>
                      </a:rPr>
                      <m:t> </m:t>
                    </m:r>
                  </m:oMath>
                </a14:m>
                <a:endParaRPr lang="en-US" b="1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31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28600"/>
                <a:ext cx="8686800" cy="1143000"/>
              </a:xfrm>
              <a:prstGeom prst="rect">
                <a:avLst/>
              </a:prstGeom>
              <a:blipFill rotWithShape="0">
                <a:blip r:embed="rId6"/>
                <a:stretch>
                  <a:fillRect b="-96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1447800" y="2286000"/>
                <a:ext cx="3810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⋯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2286000"/>
                <a:ext cx="381000" cy="400110"/>
              </a:xfrm>
              <a:prstGeom prst="rect">
                <a:avLst/>
              </a:prstGeom>
              <a:blipFill rotWithShape="0">
                <a:blip r:embed="rId7"/>
                <a:stretch>
                  <a:fillRect t="-98485" r="-30645" b="-1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5791200" y="2286000"/>
                <a:ext cx="1219200" cy="369332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13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0" y="2286000"/>
                <a:ext cx="1219200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2743200" y="2286000"/>
                <a:ext cx="1219200" cy="369332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11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2286000"/>
                <a:ext cx="1219200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6191973" y="3657600"/>
                <a:ext cx="43742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charset="0"/>
                            </a:rPr>
                            <m:t>13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1973" y="3657600"/>
                <a:ext cx="437427" cy="307777"/>
              </a:xfrm>
              <a:prstGeom prst="rect">
                <a:avLst/>
              </a:prstGeom>
              <a:blipFill rotWithShape="0">
                <a:blip r:embed="rId10"/>
                <a:stretch>
                  <a:fillRect l="-13889" r="-5556"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340336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/>
          <p:cNvSpPr txBox="1">
            <a:spLocks/>
          </p:cNvSpPr>
          <p:nvPr/>
        </p:nvSpPr>
        <p:spPr>
          <a:xfrm>
            <a:off x="457200" y="1494000"/>
            <a:ext cx="80010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57150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sz="2000" dirty="0">
              <a:solidFill>
                <a:schemeClr val="tx1"/>
              </a:solidFill>
              <a:latin typeface="Bold sand ms"/>
            </a:endParaRPr>
          </a:p>
        </p:txBody>
      </p:sp>
      <p:cxnSp>
        <p:nvCxnSpPr>
          <p:cNvPr id="5" name="Straight Arrow Connector 4"/>
          <p:cNvCxnSpPr>
            <a:cxnSpLocks/>
          </p:cNvCxnSpPr>
          <p:nvPr/>
        </p:nvCxnSpPr>
        <p:spPr>
          <a:xfrm flipV="1">
            <a:off x="1295400" y="2953423"/>
            <a:ext cx="6858000" cy="1837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cxnSpLocks/>
          </p:cNvCxnSpPr>
          <p:nvPr/>
        </p:nvCxnSpPr>
        <p:spPr>
          <a:xfrm>
            <a:off x="3352800" y="2819400"/>
            <a:ext cx="0" cy="33607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cxnSpLocks/>
          </p:cNvCxnSpPr>
          <p:nvPr/>
        </p:nvCxnSpPr>
        <p:spPr>
          <a:xfrm>
            <a:off x="4876800" y="2819400"/>
            <a:ext cx="0" cy="33607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cxnSpLocks/>
          </p:cNvCxnSpPr>
          <p:nvPr/>
        </p:nvCxnSpPr>
        <p:spPr>
          <a:xfrm>
            <a:off x="6400800" y="2819400"/>
            <a:ext cx="0" cy="33607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267200" y="2286000"/>
                <a:ext cx="1219200" cy="369332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2286000"/>
                <a:ext cx="1219200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467600" y="2286000"/>
                <a:ext cx="3810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⋯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7600" y="2286000"/>
                <a:ext cx="381000" cy="400110"/>
              </a:xfrm>
              <a:prstGeom prst="rect">
                <a:avLst/>
              </a:prstGeom>
              <a:blipFill rotWithShape="0">
                <a:blip r:embed="rId4"/>
                <a:stretch>
                  <a:fillRect t="-98485" r="-28571" b="-1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/>
          <p:cNvCxnSpPr>
            <a:cxnSpLocks/>
          </p:cNvCxnSpPr>
          <p:nvPr/>
        </p:nvCxnSpPr>
        <p:spPr>
          <a:xfrm>
            <a:off x="1828800" y="2819400"/>
            <a:ext cx="0" cy="33607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cxnSpLocks/>
          </p:cNvCxnSpPr>
          <p:nvPr/>
        </p:nvCxnSpPr>
        <p:spPr>
          <a:xfrm>
            <a:off x="6388580" y="3215640"/>
            <a:ext cx="12220" cy="365760"/>
          </a:xfrm>
          <a:prstGeom prst="line">
            <a:avLst/>
          </a:prstGeom>
          <a:ln w="25400">
            <a:solidFill>
              <a:schemeClr val="accent1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676400" y="3657600"/>
                <a:ext cx="43742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charset="0"/>
                            </a:rPr>
                            <m:t>10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3657600"/>
                <a:ext cx="437427" cy="307777"/>
              </a:xfrm>
              <a:prstGeom prst="rect">
                <a:avLst/>
              </a:prstGeom>
              <a:blipFill rotWithShape="0">
                <a:blip r:embed="rId5"/>
                <a:stretch>
                  <a:fillRect l="-12500" r="-5556"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Connector 21"/>
          <p:cNvCxnSpPr>
            <a:cxnSpLocks/>
          </p:cNvCxnSpPr>
          <p:nvPr/>
        </p:nvCxnSpPr>
        <p:spPr>
          <a:xfrm>
            <a:off x="1828800" y="3215640"/>
            <a:ext cx="12220" cy="365760"/>
          </a:xfrm>
          <a:prstGeom prst="line">
            <a:avLst/>
          </a:prstGeom>
          <a:ln w="25400">
            <a:solidFill>
              <a:schemeClr val="accent1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itle 1"/>
              <p:cNvSpPr txBox="1">
                <a:spLocks/>
              </p:cNvSpPr>
              <p:nvPr/>
            </p:nvSpPr>
            <p:spPr>
              <a:xfrm>
                <a:off x="228600" y="228600"/>
                <a:ext cx="8686800" cy="11430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spcAft>
                    <a:spcPts val="1200"/>
                  </a:spcAft>
                </a:pPr>
                <a:r>
                  <a:rPr lang="en-US" b="1" dirty="0">
                    <a:latin typeface="Bold sand m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charset="0"/>
                          </a:rPr>
                          <m:t>𝑰</m:t>
                        </m:r>
                      </m:e>
                      <m:sub>
                        <m:r>
                          <a:rPr lang="en-US" b="1" i="1" smtClean="0">
                            <a:latin typeface="Cambria Math" charset="0"/>
                          </a:rPr>
                          <m:t>𝒌</m:t>
                        </m:r>
                      </m:sub>
                    </m:sSub>
                  </m:oMath>
                </a14:m>
                <a:r>
                  <a:rPr lang="en-US" b="1" dirty="0">
                    <a:latin typeface="Bold sand ms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charset="0"/>
                          </a:rPr>
                          <m:t>𝑷</m:t>
                        </m:r>
                      </m:e>
                      <m:sub>
                        <m:r>
                          <a:rPr lang="en-US" b="1" i="1">
                            <a:latin typeface="Cambria Math" charset="0"/>
                          </a:rPr>
                          <m:t>𝒌</m:t>
                        </m:r>
                      </m:sub>
                    </m:sSub>
                    <m:r>
                      <a:rPr lang="en-US" b="1" i="1">
                        <a:latin typeface="Cambria Math" charset="0"/>
                      </a:rPr>
                      <m:t> </m:t>
                    </m:r>
                  </m:oMath>
                </a14:m>
                <a:endParaRPr lang="en-US" b="1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31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28600"/>
                <a:ext cx="8686800" cy="1143000"/>
              </a:xfrm>
              <a:prstGeom prst="rect">
                <a:avLst/>
              </a:prstGeom>
              <a:blipFill rotWithShape="0">
                <a:blip r:embed="rId6"/>
                <a:stretch>
                  <a:fillRect b="-96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1447800" y="2286000"/>
                <a:ext cx="3810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⋯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2286000"/>
                <a:ext cx="381000" cy="400110"/>
              </a:xfrm>
              <a:prstGeom prst="rect">
                <a:avLst/>
              </a:prstGeom>
              <a:blipFill rotWithShape="0">
                <a:blip r:embed="rId7"/>
                <a:stretch>
                  <a:fillRect t="-98485" r="-30645" b="-1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5791200" y="2286000"/>
                <a:ext cx="1219200" cy="369332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13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0" y="2286000"/>
                <a:ext cx="1219200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2743200" y="2286000"/>
                <a:ext cx="1219200" cy="369332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11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2286000"/>
                <a:ext cx="1219200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6191973" y="3657600"/>
                <a:ext cx="43742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charset="0"/>
                            </a:rPr>
                            <m:t>13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1973" y="3657600"/>
                <a:ext cx="437427" cy="307777"/>
              </a:xfrm>
              <a:prstGeom prst="rect">
                <a:avLst/>
              </a:prstGeom>
              <a:blipFill rotWithShape="0">
                <a:blip r:embed="rId10"/>
                <a:stretch>
                  <a:fillRect l="-13889" r="-5556"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133600" y="3657600"/>
                <a:ext cx="89197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charset="0"/>
                        </a:rPr>
                        <m:t>1000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0" y="3657600"/>
                <a:ext cx="891975" cy="307777"/>
              </a:xfrm>
              <a:prstGeom prst="rect">
                <a:avLst/>
              </a:prstGeom>
              <a:blipFill rotWithShape="0">
                <a:blip r:embed="rId11"/>
                <a:stretch>
                  <a:fillRect l="-2740" r="-6164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6050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/>
          <p:cNvSpPr txBox="1">
            <a:spLocks/>
          </p:cNvSpPr>
          <p:nvPr/>
        </p:nvSpPr>
        <p:spPr>
          <a:xfrm>
            <a:off x="457200" y="1494000"/>
            <a:ext cx="80010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57150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sz="2000" dirty="0">
              <a:solidFill>
                <a:schemeClr val="tx1"/>
              </a:solidFill>
              <a:latin typeface="Bold sand ms"/>
            </a:endParaRPr>
          </a:p>
        </p:txBody>
      </p:sp>
      <p:cxnSp>
        <p:nvCxnSpPr>
          <p:cNvPr id="5" name="Straight Arrow Connector 4"/>
          <p:cNvCxnSpPr>
            <a:cxnSpLocks/>
          </p:cNvCxnSpPr>
          <p:nvPr/>
        </p:nvCxnSpPr>
        <p:spPr>
          <a:xfrm flipV="1">
            <a:off x="1460020" y="2953423"/>
            <a:ext cx="6189098" cy="1837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319528" y="2286000"/>
                <a:ext cx="576072" cy="369332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9528" y="2286000"/>
                <a:ext cx="576072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/>
          <p:cNvCxnSpPr>
            <a:cxnSpLocks/>
          </p:cNvCxnSpPr>
          <p:nvPr/>
        </p:nvCxnSpPr>
        <p:spPr>
          <a:xfrm>
            <a:off x="2590800" y="2819400"/>
            <a:ext cx="0" cy="33607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cxnSpLocks/>
          </p:cNvCxnSpPr>
          <p:nvPr/>
        </p:nvCxnSpPr>
        <p:spPr>
          <a:xfrm>
            <a:off x="3352800" y="2819400"/>
            <a:ext cx="0" cy="33607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cxnSpLocks/>
          </p:cNvCxnSpPr>
          <p:nvPr/>
        </p:nvCxnSpPr>
        <p:spPr>
          <a:xfrm>
            <a:off x="4724400" y="2819400"/>
            <a:ext cx="0" cy="33607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849624" y="2286000"/>
                <a:ext cx="3810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⋯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9624" y="2286000"/>
                <a:ext cx="381000" cy="400110"/>
              </a:xfrm>
              <a:prstGeom prst="rect">
                <a:avLst/>
              </a:prstGeom>
              <a:blipFill rotWithShape="0">
                <a:blip r:embed="rId4"/>
                <a:stretch>
                  <a:fillRect t="-98485" r="-30645" b="-1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081528" y="2286000"/>
                <a:ext cx="576072" cy="369332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1528" y="2286000"/>
                <a:ext cx="576072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/>
          <p:cNvCxnSpPr>
            <a:cxnSpLocks/>
          </p:cNvCxnSpPr>
          <p:nvPr/>
        </p:nvCxnSpPr>
        <p:spPr>
          <a:xfrm>
            <a:off x="1828800" y="2819400"/>
            <a:ext cx="0" cy="33607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cxnSpLocks/>
          </p:cNvCxnSpPr>
          <p:nvPr/>
        </p:nvCxnSpPr>
        <p:spPr>
          <a:xfrm>
            <a:off x="4712180" y="3215640"/>
            <a:ext cx="12220" cy="365760"/>
          </a:xfrm>
          <a:prstGeom prst="line">
            <a:avLst/>
          </a:prstGeom>
          <a:ln w="25400">
            <a:solidFill>
              <a:schemeClr val="accent1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601378" y="3657600"/>
                <a:ext cx="34471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1378" y="3657600"/>
                <a:ext cx="344710" cy="307777"/>
              </a:xfrm>
              <a:prstGeom prst="rect">
                <a:avLst/>
              </a:prstGeom>
              <a:blipFill rotWithShape="0">
                <a:blip r:embed="rId7"/>
                <a:stretch>
                  <a:fillRect l="-17857" r="-8929" b="-1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876800" y="3657600"/>
                <a:ext cx="3753271" cy="3215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0" smtClean="0">
                          <a:latin typeface="Cambria Math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balance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just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a:rPr lang="en-US" sz="2000" b="1" i="0" smtClean="0">
                          <a:latin typeface="Cambria Math" charset="0"/>
                        </a:rPr>
                        <m:t>𝐚𝐟𝐭𝐞𝐫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𝑘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charset="0"/>
                            </a:rPr>
                            <m:t>th</m:t>
                          </m:r>
                        </m:sup>
                      </m:sSup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payment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00" y="3657600"/>
                <a:ext cx="3753271" cy="321563"/>
              </a:xfrm>
              <a:prstGeom prst="rect">
                <a:avLst/>
              </a:prstGeom>
              <a:blipFill rotWithShape="0">
                <a:blip r:embed="rId8"/>
                <a:stretch>
                  <a:fillRect t="-132075" r="-1136" b="-169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Connector 21"/>
          <p:cNvCxnSpPr>
            <a:cxnSpLocks/>
          </p:cNvCxnSpPr>
          <p:nvPr/>
        </p:nvCxnSpPr>
        <p:spPr>
          <a:xfrm>
            <a:off x="1828800" y="3215640"/>
            <a:ext cx="12220" cy="365760"/>
          </a:xfrm>
          <a:prstGeom prst="line">
            <a:avLst/>
          </a:prstGeom>
          <a:ln w="25400">
            <a:solidFill>
              <a:schemeClr val="accent1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752600" y="3657600"/>
                <a:ext cx="19922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charset="0"/>
                        </a:rPr>
                        <m:t>𝐿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3657600"/>
                <a:ext cx="199222" cy="307777"/>
              </a:xfrm>
              <a:prstGeom prst="rect">
                <a:avLst/>
              </a:prstGeom>
              <a:blipFill rotWithShape="0">
                <a:blip r:embed="rId9"/>
                <a:stretch>
                  <a:fillRect l="-31250" r="-28125" b="-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905000" y="3657600"/>
                <a:ext cx="169507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0" smtClean="0">
                          <a:latin typeface="Cambria Math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loan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amount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3657600"/>
                <a:ext cx="1695079" cy="307777"/>
              </a:xfrm>
              <a:prstGeom prst="rect">
                <a:avLst/>
              </a:prstGeom>
              <a:blipFill rotWithShape="0">
                <a:blip r:embed="rId6"/>
                <a:stretch>
                  <a:fillRect l="-1439" t="-146000" r="-2518" b="-18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itle 1"/>
          <p:cNvSpPr txBox="1">
            <a:spLocks/>
          </p:cNvSpPr>
          <p:nvPr/>
        </p:nvSpPr>
        <p:spPr>
          <a:xfrm>
            <a:off x="228600" y="228600"/>
            <a:ext cx="8686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r>
              <a:rPr lang="en-US" b="1" dirty="0">
                <a:latin typeface="Bold sand ms"/>
              </a:rPr>
              <a:t>Determining Loan Balances</a:t>
            </a:r>
          </a:p>
        </p:txBody>
      </p:sp>
      <p:cxnSp>
        <p:nvCxnSpPr>
          <p:cNvPr id="21" name="Straight Connector 20"/>
          <p:cNvCxnSpPr>
            <a:cxnSpLocks/>
          </p:cNvCxnSpPr>
          <p:nvPr/>
        </p:nvCxnSpPr>
        <p:spPr>
          <a:xfrm>
            <a:off x="5486400" y="2819400"/>
            <a:ext cx="0" cy="33607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cxnSpLocks/>
          </p:cNvCxnSpPr>
          <p:nvPr/>
        </p:nvCxnSpPr>
        <p:spPr>
          <a:xfrm>
            <a:off x="7086600" y="2819400"/>
            <a:ext cx="0" cy="33607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419600" y="2286000"/>
                <a:ext cx="576072" cy="369332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2286000"/>
                <a:ext cx="576072" cy="36933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1676400" y="4416623"/>
                <a:ext cx="178574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0" smtClean="0">
                          <a:latin typeface="Cambria Math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Retrospective</m:t>
                      </m:r>
                      <m:r>
                        <a:rPr lang="en-US" sz="2000" b="0" i="0" smtClean="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4416623"/>
                <a:ext cx="1785745" cy="307777"/>
              </a:xfrm>
              <a:prstGeom prst="rect">
                <a:avLst/>
              </a:prstGeom>
              <a:blipFill rotWithShape="0">
                <a:blip r:embed="rId11"/>
                <a:stretch>
                  <a:fillRect l="-4778" t="-4000" r="-4778" b="-3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640712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/>
          <p:cNvSpPr txBox="1">
            <a:spLocks/>
          </p:cNvSpPr>
          <p:nvPr/>
        </p:nvSpPr>
        <p:spPr>
          <a:xfrm>
            <a:off x="457200" y="1494000"/>
            <a:ext cx="80010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57150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sz="2000" dirty="0">
              <a:solidFill>
                <a:schemeClr val="tx1"/>
              </a:solidFill>
              <a:latin typeface="Bold sand ms"/>
            </a:endParaRPr>
          </a:p>
        </p:txBody>
      </p:sp>
      <p:cxnSp>
        <p:nvCxnSpPr>
          <p:cNvPr id="5" name="Straight Arrow Connector 4"/>
          <p:cNvCxnSpPr>
            <a:cxnSpLocks/>
          </p:cNvCxnSpPr>
          <p:nvPr/>
        </p:nvCxnSpPr>
        <p:spPr>
          <a:xfrm flipV="1">
            <a:off x="1295400" y="2953423"/>
            <a:ext cx="6858000" cy="1837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cxnSpLocks/>
          </p:cNvCxnSpPr>
          <p:nvPr/>
        </p:nvCxnSpPr>
        <p:spPr>
          <a:xfrm>
            <a:off x="3352800" y="2819400"/>
            <a:ext cx="0" cy="33607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cxnSpLocks/>
          </p:cNvCxnSpPr>
          <p:nvPr/>
        </p:nvCxnSpPr>
        <p:spPr>
          <a:xfrm>
            <a:off x="4876800" y="2819400"/>
            <a:ext cx="0" cy="33607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cxnSpLocks/>
          </p:cNvCxnSpPr>
          <p:nvPr/>
        </p:nvCxnSpPr>
        <p:spPr>
          <a:xfrm>
            <a:off x="6400800" y="2819400"/>
            <a:ext cx="0" cy="33607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267200" y="2286000"/>
                <a:ext cx="1219200" cy="369332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12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=130</m:t>
                      </m:r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2286000"/>
                <a:ext cx="1219200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467600" y="2286000"/>
                <a:ext cx="3810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⋯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7600" y="2286000"/>
                <a:ext cx="381000" cy="400110"/>
              </a:xfrm>
              <a:prstGeom prst="rect">
                <a:avLst/>
              </a:prstGeom>
              <a:blipFill rotWithShape="0">
                <a:blip r:embed="rId4"/>
                <a:stretch>
                  <a:fillRect t="-98485" r="-28571" b="-1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/>
          <p:cNvCxnSpPr>
            <a:cxnSpLocks/>
          </p:cNvCxnSpPr>
          <p:nvPr/>
        </p:nvCxnSpPr>
        <p:spPr>
          <a:xfrm>
            <a:off x="1828800" y="2819400"/>
            <a:ext cx="0" cy="33607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cxnSpLocks/>
          </p:cNvCxnSpPr>
          <p:nvPr/>
        </p:nvCxnSpPr>
        <p:spPr>
          <a:xfrm>
            <a:off x="6388580" y="3215640"/>
            <a:ext cx="12220" cy="365760"/>
          </a:xfrm>
          <a:prstGeom prst="line">
            <a:avLst/>
          </a:prstGeom>
          <a:ln w="25400">
            <a:solidFill>
              <a:schemeClr val="accent1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676400" y="3657600"/>
                <a:ext cx="43742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charset="0"/>
                            </a:rPr>
                            <m:t>10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3657600"/>
                <a:ext cx="437427" cy="307777"/>
              </a:xfrm>
              <a:prstGeom prst="rect">
                <a:avLst/>
              </a:prstGeom>
              <a:blipFill rotWithShape="0">
                <a:blip r:embed="rId5"/>
                <a:stretch>
                  <a:fillRect l="-12500" r="-5556"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Connector 21"/>
          <p:cNvCxnSpPr>
            <a:cxnSpLocks/>
          </p:cNvCxnSpPr>
          <p:nvPr/>
        </p:nvCxnSpPr>
        <p:spPr>
          <a:xfrm>
            <a:off x="1828800" y="3215640"/>
            <a:ext cx="12220" cy="365760"/>
          </a:xfrm>
          <a:prstGeom prst="line">
            <a:avLst/>
          </a:prstGeom>
          <a:ln w="25400">
            <a:solidFill>
              <a:schemeClr val="accent1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itle 1"/>
              <p:cNvSpPr txBox="1">
                <a:spLocks/>
              </p:cNvSpPr>
              <p:nvPr/>
            </p:nvSpPr>
            <p:spPr>
              <a:xfrm>
                <a:off x="228600" y="228600"/>
                <a:ext cx="8686800" cy="11430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spcAft>
                    <a:spcPts val="1200"/>
                  </a:spcAft>
                </a:pPr>
                <a:r>
                  <a:rPr lang="en-US" b="1" dirty="0">
                    <a:latin typeface="Bold sand m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charset="0"/>
                          </a:rPr>
                          <m:t>𝑰</m:t>
                        </m:r>
                      </m:e>
                      <m:sub>
                        <m:r>
                          <a:rPr lang="en-US" b="1" i="1" smtClean="0">
                            <a:latin typeface="Cambria Math" charset="0"/>
                          </a:rPr>
                          <m:t>𝒌</m:t>
                        </m:r>
                      </m:sub>
                    </m:sSub>
                  </m:oMath>
                </a14:m>
                <a:r>
                  <a:rPr lang="en-US" b="1" dirty="0">
                    <a:latin typeface="Bold sand ms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charset="0"/>
                          </a:rPr>
                          <m:t>𝑷</m:t>
                        </m:r>
                      </m:e>
                      <m:sub>
                        <m:r>
                          <a:rPr lang="en-US" b="1" i="1">
                            <a:latin typeface="Cambria Math" charset="0"/>
                          </a:rPr>
                          <m:t>𝒌</m:t>
                        </m:r>
                      </m:sub>
                    </m:sSub>
                    <m:r>
                      <a:rPr lang="en-US" b="1" i="1">
                        <a:latin typeface="Cambria Math" charset="0"/>
                      </a:rPr>
                      <m:t> </m:t>
                    </m:r>
                  </m:oMath>
                </a14:m>
                <a:endParaRPr lang="en-US" b="1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31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28600"/>
                <a:ext cx="8686800" cy="1143000"/>
              </a:xfrm>
              <a:prstGeom prst="rect">
                <a:avLst/>
              </a:prstGeom>
              <a:blipFill rotWithShape="0">
                <a:blip r:embed="rId6"/>
                <a:stretch>
                  <a:fillRect b="-96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1447800" y="2286000"/>
                <a:ext cx="3810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⋯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2286000"/>
                <a:ext cx="381000" cy="400110"/>
              </a:xfrm>
              <a:prstGeom prst="rect">
                <a:avLst/>
              </a:prstGeom>
              <a:blipFill rotWithShape="0">
                <a:blip r:embed="rId7"/>
                <a:stretch>
                  <a:fillRect t="-98485" r="-30645" b="-1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5791200" y="2286000"/>
                <a:ext cx="1219200" cy="369332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13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=140</m:t>
                      </m:r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0" y="2286000"/>
                <a:ext cx="1219200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2743200" y="2286000"/>
                <a:ext cx="1219200" cy="369332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11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=120</m:t>
                      </m:r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2286000"/>
                <a:ext cx="1219200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6191973" y="3657600"/>
                <a:ext cx="43742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charset="0"/>
                            </a:rPr>
                            <m:t>13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1973" y="3657600"/>
                <a:ext cx="437427" cy="307777"/>
              </a:xfrm>
              <a:prstGeom prst="rect">
                <a:avLst/>
              </a:prstGeom>
              <a:blipFill rotWithShape="0">
                <a:blip r:embed="rId10"/>
                <a:stretch>
                  <a:fillRect l="-13889" r="-5556"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133600" y="3657600"/>
                <a:ext cx="89197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charset="0"/>
                        </a:rPr>
                        <m:t>1000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0" y="3657600"/>
                <a:ext cx="891975" cy="307777"/>
              </a:xfrm>
              <a:prstGeom prst="rect">
                <a:avLst/>
              </a:prstGeom>
              <a:blipFill rotWithShape="0">
                <a:blip r:embed="rId11"/>
                <a:stretch>
                  <a:fillRect l="-2740" r="-6164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813620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/>
          <p:cNvSpPr txBox="1">
            <a:spLocks/>
          </p:cNvSpPr>
          <p:nvPr/>
        </p:nvSpPr>
        <p:spPr>
          <a:xfrm>
            <a:off x="457200" y="1494000"/>
            <a:ext cx="80010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57150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sz="2000" dirty="0">
              <a:solidFill>
                <a:schemeClr val="tx1"/>
              </a:solidFill>
              <a:latin typeface="Bold sand ms"/>
            </a:endParaRPr>
          </a:p>
        </p:txBody>
      </p:sp>
      <p:cxnSp>
        <p:nvCxnSpPr>
          <p:cNvPr id="5" name="Straight Arrow Connector 4"/>
          <p:cNvCxnSpPr>
            <a:cxnSpLocks/>
          </p:cNvCxnSpPr>
          <p:nvPr/>
        </p:nvCxnSpPr>
        <p:spPr>
          <a:xfrm flipV="1">
            <a:off x="1295400" y="2953423"/>
            <a:ext cx="6858000" cy="1837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cxnSpLocks/>
          </p:cNvCxnSpPr>
          <p:nvPr/>
        </p:nvCxnSpPr>
        <p:spPr>
          <a:xfrm>
            <a:off x="3352800" y="2819400"/>
            <a:ext cx="0" cy="33607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cxnSpLocks/>
          </p:cNvCxnSpPr>
          <p:nvPr/>
        </p:nvCxnSpPr>
        <p:spPr>
          <a:xfrm>
            <a:off x="4876800" y="2819400"/>
            <a:ext cx="0" cy="33607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cxnSpLocks/>
          </p:cNvCxnSpPr>
          <p:nvPr/>
        </p:nvCxnSpPr>
        <p:spPr>
          <a:xfrm>
            <a:off x="6400800" y="2819400"/>
            <a:ext cx="0" cy="33607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267200" y="2286000"/>
                <a:ext cx="1219200" cy="369332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12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=130</m:t>
                      </m:r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2286000"/>
                <a:ext cx="1219200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467600" y="2286000"/>
                <a:ext cx="3810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⋯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7600" y="2286000"/>
                <a:ext cx="381000" cy="400110"/>
              </a:xfrm>
              <a:prstGeom prst="rect">
                <a:avLst/>
              </a:prstGeom>
              <a:blipFill rotWithShape="0">
                <a:blip r:embed="rId4"/>
                <a:stretch>
                  <a:fillRect t="-98485" r="-28571" b="-1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/>
          <p:cNvCxnSpPr>
            <a:cxnSpLocks/>
          </p:cNvCxnSpPr>
          <p:nvPr/>
        </p:nvCxnSpPr>
        <p:spPr>
          <a:xfrm>
            <a:off x="1828800" y="2819400"/>
            <a:ext cx="0" cy="33607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cxnSpLocks/>
          </p:cNvCxnSpPr>
          <p:nvPr/>
        </p:nvCxnSpPr>
        <p:spPr>
          <a:xfrm>
            <a:off x="6388580" y="3215640"/>
            <a:ext cx="12220" cy="365760"/>
          </a:xfrm>
          <a:prstGeom prst="line">
            <a:avLst/>
          </a:prstGeom>
          <a:ln w="25400">
            <a:solidFill>
              <a:schemeClr val="accent1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676400" y="3657600"/>
                <a:ext cx="43742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charset="0"/>
                            </a:rPr>
                            <m:t>10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3657600"/>
                <a:ext cx="437427" cy="307777"/>
              </a:xfrm>
              <a:prstGeom prst="rect">
                <a:avLst/>
              </a:prstGeom>
              <a:blipFill rotWithShape="0">
                <a:blip r:embed="rId5"/>
                <a:stretch>
                  <a:fillRect l="-12500" r="-5556"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Connector 21"/>
          <p:cNvCxnSpPr>
            <a:cxnSpLocks/>
          </p:cNvCxnSpPr>
          <p:nvPr/>
        </p:nvCxnSpPr>
        <p:spPr>
          <a:xfrm>
            <a:off x="1828800" y="3215640"/>
            <a:ext cx="12220" cy="365760"/>
          </a:xfrm>
          <a:prstGeom prst="line">
            <a:avLst/>
          </a:prstGeom>
          <a:ln w="25400">
            <a:solidFill>
              <a:schemeClr val="accent1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itle 1"/>
              <p:cNvSpPr txBox="1">
                <a:spLocks/>
              </p:cNvSpPr>
              <p:nvPr/>
            </p:nvSpPr>
            <p:spPr>
              <a:xfrm>
                <a:off x="228600" y="228600"/>
                <a:ext cx="8686800" cy="11430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spcAft>
                    <a:spcPts val="1200"/>
                  </a:spcAft>
                </a:pPr>
                <a:r>
                  <a:rPr lang="en-US" b="1" dirty="0">
                    <a:latin typeface="Bold sand m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charset="0"/>
                          </a:rPr>
                          <m:t>𝑰</m:t>
                        </m:r>
                      </m:e>
                      <m:sub>
                        <m:r>
                          <a:rPr lang="en-US" b="1" i="1" smtClean="0">
                            <a:latin typeface="Cambria Math" charset="0"/>
                          </a:rPr>
                          <m:t>𝒌</m:t>
                        </m:r>
                      </m:sub>
                    </m:sSub>
                  </m:oMath>
                </a14:m>
                <a:r>
                  <a:rPr lang="en-US" b="1" dirty="0">
                    <a:latin typeface="Bold sand ms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charset="0"/>
                          </a:rPr>
                          <m:t>𝑷</m:t>
                        </m:r>
                      </m:e>
                      <m:sub>
                        <m:r>
                          <a:rPr lang="en-US" b="1" i="1">
                            <a:latin typeface="Cambria Math" charset="0"/>
                          </a:rPr>
                          <m:t>𝒌</m:t>
                        </m:r>
                      </m:sub>
                    </m:sSub>
                    <m:r>
                      <a:rPr lang="en-US" b="1" i="1">
                        <a:latin typeface="Cambria Math" charset="0"/>
                      </a:rPr>
                      <m:t> </m:t>
                    </m:r>
                  </m:oMath>
                </a14:m>
                <a:endParaRPr lang="en-US" b="1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31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28600"/>
                <a:ext cx="8686800" cy="1143000"/>
              </a:xfrm>
              <a:prstGeom prst="rect">
                <a:avLst/>
              </a:prstGeom>
              <a:blipFill rotWithShape="0">
                <a:blip r:embed="rId6"/>
                <a:stretch>
                  <a:fillRect b="-96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1447800" y="2286000"/>
                <a:ext cx="3810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⋯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2286000"/>
                <a:ext cx="381000" cy="400110"/>
              </a:xfrm>
              <a:prstGeom prst="rect">
                <a:avLst/>
              </a:prstGeom>
              <a:blipFill rotWithShape="0">
                <a:blip r:embed="rId7"/>
                <a:stretch>
                  <a:fillRect t="-98485" r="-30645" b="-1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5791200" y="2286000"/>
                <a:ext cx="1219200" cy="369332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13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=140</m:t>
                      </m:r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0" y="2286000"/>
                <a:ext cx="1219200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2743200" y="2286000"/>
                <a:ext cx="1219200" cy="369332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11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=120</m:t>
                      </m:r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2286000"/>
                <a:ext cx="1219200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6191973" y="3657600"/>
                <a:ext cx="43742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charset="0"/>
                            </a:rPr>
                            <m:t>13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1973" y="3657600"/>
                <a:ext cx="437427" cy="307777"/>
              </a:xfrm>
              <a:prstGeom prst="rect">
                <a:avLst/>
              </a:prstGeom>
              <a:blipFill rotWithShape="0">
                <a:blip r:embed="rId10"/>
                <a:stretch>
                  <a:fillRect l="-13889" r="-5556"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133600" y="3657600"/>
                <a:ext cx="89197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charset="0"/>
                        </a:rPr>
                        <m:t>1000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0" y="3657600"/>
                <a:ext cx="891975" cy="307777"/>
              </a:xfrm>
              <a:prstGeom prst="rect">
                <a:avLst/>
              </a:prstGeom>
              <a:blipFill rotWithShape="0">
                <a:blip r:embed="rId11"/>
                <a:stretch>
                  <a:fillRect l="-2740" r="-6164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743200" y="1840468"/>
                <a:ext cx="1219200" cy="369332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11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=100</m:t>
                      </m:r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1840468"/>
                <a:ext cx="1219200" cy="369332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736853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/>
          <p:cNvSpPr txBox="1">
            <a:spLocks/>
          </p:cNvSpPr>
          <p:nvPr/>
        </p:nvSpPr>
        <p:spPr>
          <a:xfrm>
            <a:off x="457200" y="1494000"/>
            <a:ext cx="80010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57150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sz="2000" dirty="0">
              <a:solidFill>
                <a:schemeClr val="tx1"/>
              </a:solidFill>
              <a:latin typeface="Bold sand ms"/>
            </a:endParaRPr>
          </a:p>
        </p:txBody>
      </p:sp>
      <p:cxnSp>
        <p:nvCxnSpPr>
          <p:cNvPr id="5" name="Straight Arrow Connector 4"/>
          <p:cNvCxnSpPr>
            <a:cxnSpLocks/>
          </p:cNvCxnSpPr>
          <p:nvPr/>
        </p:nvCxnSpPr>
        <p:spPr>
          <a:xfrm flipV="1">
            <a:off x="1295400" y="2953423"/>
            <a:ext cx="6858000" cy="1837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cxnSpLocks/>
          </p:cNvCxnSpPr>
          <p:nvPr/>
        </p:nvCxnSpPr>
        <p:spPr>
          <a:xfrm>
            <a:off x="3352800" y="2819400"/>
            <a:ext cx="0" cy="33607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cxnSpLocks/>
          </p:cNvCxnSpPr>
          <p:nvPr/>
        </p:nvCxnSpPr>
        <p:spPr>
          <a:xfrm>
            <a:off x="4876800" y="2819400"/>
            <a:ext cx="0" cy="33607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cxnSpLocks/>
          </p:cNvCxnSpPr>
          <p:nvPr/>
        </p:nvCxnSpPr>
        <p:spPr>
          <a:xfrm>
            <a:off x="6400800" y="2819400"/>
            <a:ext cx="0" cy="33607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267200" y="2286000"/>
                <a:ext cx="1219200" cy="369332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12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=130</m:t>
                      </m:r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2286000"/>
                <a:ext cx="1219200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467600" y="2286000"/>
                <a:ext cx="3810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⋯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7600" y="2286000"/>
                <a:ext cx="381000" cy="400110"/>
              </a:xfrm>
              <a:prstGeom prst="rect">
                <a:avLst/>
              </a:prstGeom>
              <a:blipFill rotWithShape="0">
                <a:blip r:embed="rId4"/>
                <a:stretch>
                  <a:fillRect t="-98485" r="-28571" b="-1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/>
          <p:cNvCxnSpPr>
            <a:cxnSpLocks/>
          </p:cNvCxnSpPr>
          <p:nvPr/>
        </p:nvCxnSpPr>
        <p:spPr>
          <a:xfrm>
            <a:off x="1828800" y="2819400"/>
            <a:ext cx="0" cy="33607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cxnSpLocks/>
          </p:cNvCxnSpPr>
          <p:nvPr/>
        </p:nvCxnSpPr>
        <p:spPr>
          <a:xfrm>
            <a:off x="6388580" y="3215640"/>
            <a:ext cx="12220" cy="365760"/>
          </a:xfrm>
          <a:prstGeom prst="line">
            <a:avLst/>
          </a:prstGeom>
          <a:ln w="25400">
            <a:solidFill>
              <a:schemeClr val="accent1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676400" y="3657600"/>
                <a:ext cx="43742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charset="0"/>
                            </a:rPr>
                            <m:t>10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3657600"/>
                <a:ext cx="437427" cy="307777"/>
              </a:xfrm>
              <a:prstGeom prst="rect">
                <a:avLst/>
              </a:prstGeom>
              <a:blipFill rotWithShape="0">
                <a:blip r:embed="rId5"/>
                <a:stretch>
                  <a:fillRect l="-12500" r="-5556"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Connector 21"/>
          <p:cNvCxnSpPr>
            <a:cxnSpLocks/>
          </p:cNvCxnSpPr>
          <p:nvPr/>
        </p:nvCxnSpPr>
        <p:spPr>
          <a:xfrm>
            <a:off x="1828800" y="3215640"/>
            <a:ext cx="12220" cy="365760"/>
          </a:xfrm>
          <a:prstGeom prst="line">
            <a:avLst/>
          </a:prstGeom>
          <a:ln w="25400">
            <a:solidFill>
              <a:schemeClr val="accent1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itle 1"/>
              <p:cNvSpPr txBox="1">
                <a:spLocks/>
              </p:cNvSpPr>
              <p:nvPr/>
            </p:nvSpPr>
            <p:spPr>
              <a:xfrm>
                <a:off x="228600" y="228600"/>
                <a:ext cx="8686800" cy="11430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spcAft>
                    <a:spcPts val="1200"/>
                  </a:spcAft>
                </a:pPr>
                <a:r>
                  <a:rPr lang="en-US" b="1" dirty="0">
                    <a:latin typeface="Bold sand m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charset="0"/>
                          </a:rPr>
                          <m:t>𝑰</m:t>
                        </m:r>
                      </m:e>
                      <m:sub>
                        <m:r>
                          <a:rPr lang="en-US" b="1" i="1" smtClean="0">
                            <a:latin typeface="Cambria Math" charset="0"/>
                          </a:rPr>
                          <m:t>𝒌</m:t>
                        </m:r>
                      </m:sub>
                    </m:sSub>
                  </m:oMath>
                </a14:m>
                <a:r>
                  <a:rPr lang="en-US" b="1" dirty="0">
                    <a:latin typeface="Bold sand ms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charset="0"/>
                          </a:rPr>
                          <m:t>𝑷</m:t>
                        </m:r>
                      </m:e>
                      <m:sub>
                        <m:r>
                          <a:rPr lang="en-US" b="1" i="1">
                            <a:latin typeface="Cambria Math" charset="0"/>
                          </a:rPr>
                          <m:t>𝒌</m:t>
                        </m:r>
                      </m:sub>
                    </m:sSub>
                    <m:r>
                      <a:rPr lang="en-US" b="1" i="1">
                        <a:latin typeface="Cambria Math" charset="0"/>
                      </a:rPr>
                      <m:t> </m:t>
                    </m:r>
                  </m:oMath>
                </a14:m>
                <a:endParaRPr lang="en-US" b="1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31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28600"/>
                <a:ext cx="8686800" cy="1143000"/>
              </a:xfrm>
              <a:prstGeom prst="rect">
                <a:avLst/>
              </a:prstGeom>
              <a:blipFill rotWithShape="0">
                <a:blip r:embed="rId6"/>
                <a:stretch>
                  <a:fillRect b="-96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1447800" y="2286000"/>
                <a:ext cx="3810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⋯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2286000"/>
                <a:ext cx="381000" cy="400110"/>
              </a:xfrm>
              <a:prstGeom prst="rect">
                <a:avLst/>
              </a:prstGeom>
              <a:blipFill rotWithShape="0">
                <a:blip r:embed="rId7"/>
                <a:stretch>
                  <a:fillRect t="-98485" r="-30645" b="-1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5791200" y="2286000"/>
                <a:ext cx="1219200" cy="369332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13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=140</m:t>
                      </m:r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0" y="2286000"/>
                <a:ext cx="1219200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2743200" y="2286000"/>
                <a:ext cx="1219200" cy="369332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11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=120</m:t>
                      </m:r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2286000"/>
                <a:ext cx="1219200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6191973" y="3657600"/>
                <a:ext cx="43742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charset="0"/>
                            </a:rPr>
                            <m:t>13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1973" y="3657600"/>
                <a:ext cx="437427" cy="307777"/>
              </a:xfrm>
              <a:prstGeom prst="rect">
                <a:avLst/>
              </a:prstGeom>
              <a:blipFill rotWithShape="0">
                <a:blip r:embed="rId10"/>
                <a:stretch>
                  <a:fillRect l="-13889" r="-5556"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133600" y="3657600"/>
                <a:ext cx="89197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charset="0"/>
                        </a:rPr>
                        <m:t>1000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0" y="3657600"/>
                <a:ext cx="891975" cy="307777"/>
              </a:xfrm>
              <a:prstGeom prst="rect">
                <a:avLst/>
              </a:prstGeom>
              <a:blipFill rotWithShape="0">
                <a:blip r:embed="rId11"/>
                <a:stretch>
                  <a:fillRect l="-2740" r="-6164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743200" y="1840468"/>
                <a:ext cx="1219200" cy="369332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11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=100</m:t>
                      </m:r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1840468"/>
                <a:ext cx="1219200" cy="369332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743200" y="1371600"/>
                <a:ext cx="1219200" cy="369332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11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=20</m:t>
                      </m:r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1371600"/>
                <a:ext cx="1219200" cy="369332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619386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/>
          <p:cNvSpPr txBox="1">
            <a:spLocks/>
          </p:cNvSpPr>
          <p:nvPr/>
        </p:nvSpPr>
        <p:spPr>
          <a:xfrm>
            <a:off x="457200" y="1494000"/>
            <a:ext cx="80010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57150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sz="2000" dirty="0">
              <a:solidFill>
                <a:schemeClr val="tx1"/>
              </a:solidFill>
              <a:latin typeface="Bold sand ms"/>
            </a:endParaRPr>
          </a:p>
        </p:txBody>
      </p:sp>
      <p:cxnSp>
        <p:nvCxnSpPr>
          <p:cNvPr id="5" name="Straight Arrow Connector 4"/>
          <p:cNvCxnSpPr>
            <a:cxnSpLocks/>
          </p:cNvCxnSpPr>
          <p:nvPr/>
        </p:nvCxnSpPr>
        <p:spPr>
          <a:xfrm flipV="1">
            <a:off x="1295400" y="2953423"/>
            <a:ext cx="6858000" cy="1837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cxnSpLocks/>
          </p:cNvCxnSpPr>
          <p:nvPr/>
        </p:nvCxnSpPr>
        <p:spPr>
          <a:xfrm>
            <a:off x="3352800" y="2819400"/>
            <a:ext cx="0" cy="33607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cxnSpLocks/>
          </p:cNvCxnSpPr>
          <p:nvPr/>
        </p:nvCxnSpPr>
        <p:spPr>
          <a:xfrm>
            <a:off x="4876800" y="2819400"/>
            <a:ext cx="0" cy="33607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cxnSpLocks/>
          </p:cNvCxnSpPr>
          <p:nvPr/>
        </p:nvCxnSpPr>
        <p:spPr>
          <a:xfrm>
            <a:off x="6400800" y="2819400"/>
            <a:ext cx="0" cy="33607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267200" y="2286000"/>
                <a:ext cx="1219200" cy="369332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12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=130</m:t>
                      </m:r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2286000"/>
                <a:ext cx="1219200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467600" y="2286000"/>
                <a:ext cx="3810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⋯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7600" y="2286000"/>
                <a:ext cx="381000" cy="400110"/>
              </a:xfrm>
              <a:prstGeom prst="rect">
                <a:avLst/>
              </a:prstGeom>
              <a:blipFill rotWithShape="0">
                <a:blip r:embed="rId4"/>
                <a:stretch>
                  <a:fillRect t="-98485" r="-28571" b="-1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/>
          <p:cNvCxnSpPr>
            <a:cxnSpLocks/>
          </p:cNvCxnSpPr>
          <p:nvPr/>
        </p:nvCxnSpPr>
        <p:spPr>
          <a:xfrm>
            <a:off x="1828800" y="2819400"/>
            <a:ext cx="0" cy="33607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cxnSpLocks/>
          </p:cNvCxnSpPr>
          <p:nvPr/>
        </p:nvCxnSpPr>
        <p:spPr>
          <a:xfrm>
            <a:off x="6388580" y="3215640"/>
            <a:ext cx="12220" cy="365760"/>
          </a:xfrm>
          <a:prstGeom prst="line">
            <a:avLst/>
          </a:prstGeom>
          <a:ln w="25400">
            <a:solidFill>
              <a:schemeClr val="accent1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676400" y="3657600"/>
                <a:ext cx="43742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charset="0"/>
                            </a:rPr>
                            <m:t>10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3657600"/>
                <a:ext cx="437427" cy="307777"/>
              </a:xfrm>
              <a:prstGeom prst="rect">
                <a:avLst/>
              </a:prstGeom>
              <a:blipFill rotWithShape="0">
                <a:blip r:embed="rId5"/>
                <a:stretch>
                  <a:fillRect l="-12500" r="-5556"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Connector 21"/>
          <p:cNvCxnSpPr>
            <a:cxnSpLocks/>
          </p:cNvCxnSpPr>
          <p:nvPr/>
        </p:nvCxnSpPr>
        <p:spPr>
          <a:xfrm>
            <a:off x="1828800" y="3215640"/>
            <a:ext cx="12220" cy="365760"/>
          </a:xfrm>
          <a:prstGeom prst="line">
            <a:avLst/>
          </a:prstGeom>
          <a:ln w="25400">
            <a:solidFill>
              <a:schemeClr val="accent1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itle 1"/>
              <p:cNvSpPr txBox="1">
                <a:spLocks/>
              </p:cNvSpPr>
              <p:nvPr/>
            </p:nvSpPr>
            <p:spPr>
              <a:xfrm>
                <a:off x="228600" y="228600"/>
                <a:ext cx="8686800" cy="11430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spcAft>
                    <a:spcPts val="1200"/>
                  </a:spcAft>
                </a:pPr>
                <a:r>
                  <a:rPr lang="en-US" b="1" dirty="0">
                    <a:latin typeface="Bold sand m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charset="0"/>
                          </a:rPr>
                          <m:t>𝑰</m:t>
                        </m:r>
                      </m:e>
                      <m:sub>
                        <m:r>
                          <a:rPr lang="en-US" b="1" i="1" smtClean="0">
                            <a:latin typeface="Cambria Math" charset="0"/>
                          </a:rPr>
                          <m:t>𝒌</m:t>
                        </m:r>
                      </m:sub>
                    </m:sSub>
                  </m:oMath>
                </a14:m>
                <a:r>
                  <a:rPr lang="en-US" b="1" dirty="0">
                    <a:latin typeface="Bold sand ms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charset="0"/>
                          </a:rPr>
                          <m:t>𝑷</m:t>
                        </m:r>
                      </m:e>
                      <m:sub>
                        <m:r>
                          <a:rPr lang="en-US" b="1" i="1">
                            <a:latin typeface="Cambria Math" charset="0"/>
                          </a:rPr>
                          <m:t>𝒌</m:t>
                        </m:r>
                      </m:sub>
                    </m:sSub>
                    <m:r>
                      <a:rPr lang="en-US" b="1" i="1">
                        <a:latin typeface="Cambria Math" charset="0"/>
                      </a:rPr>
                      <m:t> </m:t>
                    </m:r>
                  </m:oMath>
                </a14:m>
                <a:endParaRPr lang="en-US" b="1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31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28600"/>
                <a:ext cx="8686800" cy="1143000"/>
              </a:xfrm>
              <a:prstGeom prst="rect">
                <a:avLst/>
              </a:prstGeom>
              <a:blipFill rotWithShape="0">
                <a:blip r:embed="rId6"/>
                <a:stretch>
                  <a:fillRect b="-96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1447800" y="2286000"/>
                <a:ext cx="3810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⋯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2286000"/>
                <a:ext cx="381000" cy="400110"/>
              </a:xfrm>
              <a:prstGeom prst="rect">
                <a:avLst/>
              </a:prstGeom>
              <a:blipFill rotWithShape="0">
                <a:blip r:embed="rId7"/>
                <a:stretch>
                  <a:fillRect t="-98485" r="-30645" b="-1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5791200" y="2286000"/>
                <a:ext cx="1219200" cy="369332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13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=140</m:t>
                      </m:r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0" y="2286000"/>
                <a:ext cx="1219200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2743200" y="2286000"/>
                <a:ext cx="1219200" cy="369332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11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=120</m:t>
                      </m:r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2286000"/>
                <a:ext cx="1219200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6191973" y="3657600"/>
                <a:ext cx="43742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charset="0"/>
                            </a:rPr>
                            <m:t>13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1973" y="3657600"/>
                <a:ext cx="437427" cy="307777"/>
              </a:xfrm>
              <a:prstGeom prst="rect">
                <a:avLst/>
              </a:prstGeom>
              <a:blipFill rotWithShape="0">
                <a:blip r:embed="rId10"/>
                <a:stretch>
                  <a:fillRect l="-13889" r="-5556"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133600" y="3657600"/>
                <a:ext cx="89197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charset="0"/>
                        </a:rPr>
                        <m:t>1000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0" y="3657600"/>
                <a:ext cx="891975" cy="307777"/>
              </a:xfrm>
              <a:prstGeom prst="rect">
                <a:avLst/>
              </a:prstGeom>
              <a:blipFill rotWithShape="0">
                <a:blip r:embed="rId11"/>
                <a:stretch>
                  <a:fillRect l="-2740" r="-6164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743200" y="1840468"/>
                <a:ext cx="1219200" cy="369332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11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=100</m:t>
                      </m:r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1840468"/>
                <a:ext cx="1219200" cy="369332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743200" y="1371600"/>
                <a:ext cx="1219200" cy="369332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11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=20</m:t>
                      </m:r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1371600"/>
                <a:ext cx="1219200" cy="369332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267200" y="1828800"/>
                <a:ext cx="1219200" cy="369332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12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=95</m:t>
                      </m:r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1828800"/>
                <a:ext cx="1219200" cy="369332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69670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/>
          <p:cNvSpPr txBox="1">
            <a:spLocks/>
          </p:cNvSpPr>
          <p:nvPr/>
        </p:nvSpPr>
        <p:spPr>
          <a:xfrm>
            <a:off x="457200" y="1494000"/>
            <a:ext cx="80010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57150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sz="2000" dirty="0">
              <a:solidFill>
                <a:schemeClr val="tx1"/>
              </a:solidFill>
              <a:latin typeface="Bold sand ms"/>
            </a:endParaRPr>
          </a:p>
        </p:txBody>
      </p:sp>
      <p:cxnSp>
        <p:nvCxnSpPr>
          <p:cNvPr id="5" name="Straight Arrow Connector 4"/>
          <p:cNvCxnSpPr>
            <a:cxnSpLocks/>
          </p:cNvCxnSpPr>
          <p:nvPr/>
        </p:nvCxnSpPr>
        <p:spPr>
          <a:xfrm flipV="1">
            <a:off x="1295400" y="2953423"/>
            <a:ext cx="6858000" cy="1837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cxnSpLocks/>
          </p:cNvCxnSpPr>
          <p:nvPr/>
        </p:nvCxnSpPr>
        <p:spPr>
          <a:xfrm>
            <a:off x="3352800" y="2819400"/>
            <a:ext cx="0" cy="33607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cxnSpLocks/>
          </p:cNvCxnSpPr>
          <p:nvPr/>
        </p:nvCxnSpPr>
        <p:spPr>
          <a:xfrm>
            <a:off x="4876800" y="2819400"/>
            <a:ext cx="0" cy="33607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cxnSpLocks/>
          </p:cNvCxnSpPr>
          <p:nvPr/>
        </p:nvCxnSpPr>
        <p:spPr>
          <a:xfrm>
            <a:off x="6400800" y="2819400"/>
            <a:ext cx="0" cy="33607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267200" y="2286000"/>
                <a:ext cx="1219200" cy="369332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12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=130</m:t>
                      </m:r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2286000"/>
                <a:ext cx="1219200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467600" y="2286000"/>
                <a:ext cx="3810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⋯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7600" y="2286000"/>
                <a:ext cx="381000" cy="400110"/>
              </a:xfrm>
              <a:prstGeom prst="rect">
                <a:avLst/>
              </a:prstGeom>
              <a:blipFill rotWithShape="0">
                <a:blip r:embed="rId4"/>
                <a:stretch>
                  <a:fillRect t="-98485" r="-28571" b="-1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/>
          <p:cNvCxnSpPr>
            <a:cxnSpLocks/>
          </p:cNvCxnSpPr>
          <p:nvPr/>
        </p:nvCxnSpPr>
        <p:spPr>
          <a:xfrm>
            <a:off x="1828800" y="2819400"/>
            <a:ext cx="0" cy="33607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cxnSpLocks/>
          </p:cNvCxnSpPr>
          <p:nvPr/>
        </p:nvCxnSpPr>
        <p:spPr>
          <a:xfrm>
            <a:off x="6388580" y="3215640"/>
            <a:ext cx="12220" cy="365760"/>
          </a:xfrm>
          <a:prstGeom prst="line">
            <a:avLst/>
          </a:prstGeom>
          <a:ln w="25400">
            <a:solidFill>
              <a:schemeClr val="accent1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676400" y="3657600"/>
                <a:ext cx="43742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charset="0"/>
                            </a:rPr>
                            <m:t>10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3657600"/>
                <a:ext cx="437427" cy="307777"/>
              </a:xfrm>
              <a:prstGeom prst="rect">
                <a:avLst/>
              </a:prstGeom>
              <a:blipFill rotWithShape="0">
                <a:blip r:embed="rId5"/>
                <a:stretch>
                  <a:fillRect l="-12500" r="-5556"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Connector 21"/>
          <p:cNvCxnSpPr>
            <a:cxnSpLocks/>
          </p:cNvCxnSpPr>
          <p:nvPr/>
        </p:nvCxnSpPr>
        <p:spPr>
          <a:xfrm>
            <a:off x="1828800" y="3215640"/>
            <a:ext cx="12220" cy="365760"/>
          </a:xfrm>
          <a:prstGeom prst="line">
            <a:avLst/>
          </a:prstGeom>
          <a:ln w="25400">
            <a:solidFill>
              <a:schemeClr val="accent1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itle 1"/>
              <p:cNvSpPr txBox="1">
                <a:spLocks/>
              </p:cNvSpPr>
              <p:nvPr/>
            </p:nvSpPr>
            <p:spPr>
              <a:xfrm>
                <a:off x="228600" y="228600"/>
                <a:ext cx="8686800" cy="11430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spcAft>
                    <a:spcPts val="1200"/>
                  </a:spcAft>
                </a:pPr>
                <a:r>
                  <a:rPr lang="en-US" b="1" dirty="0">
                    <a:latin typeface="Bold sand m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charset="0"/>
                          </a:rPr>
                          <m:t>𝑰</m:t>
                        </m:r>
                      </m:e>
                      <m:sub>
                        <m:r>
                          <a:rPr lang="en-US" b="1" i="1" smtClean="0">
                            <a:latin typeface="Cambria Math" charset="0"/>
                          </a:rPr>
                          <m:t>𝒌</m:t>
                        </m:r>
                      </m:sub>
                    </m:sSub>
                  </m:oMath>
                </a14:m>
                <a:r>
                  <a:rPr lang="en-US" b="1" dirty="0">
                    <a:latin typeface="Bold sand ms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charset="0"/>
                          </a:rPr>
                          <m:t>𝑷</m:t>
                        </m:r>
                      </m:e>
                      <m:sub>
                        <m:r>
                          <a:rPr lang="en-US" b="1" i="1">
                            <a:latin typeface="Cambria Math" charset="0"/>
                          </a:rPr>
                          <m:t>𝒌</m:t>
                        </m:r>
                      </m:sub>
                    </m:sSub>
                    <m:r>
                      <a:rPr lang="en-US" b="1" i="1">
                        <a:latin typeface="Cambria Math" charset="0"/>
                      </a:rPr>
                      <m:t> </m:t>
                    </m:r>
                  </m:oMath>
                </a14:m>
                <a:endParaRPr lang="en-US" b="1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31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28600"/>
                <a:ext cx="8686800" cy="1143000"/>
              </a:xfrm>
              <a:prstGeom prst="rect">
                <a:avLst/>
              </a:prstGeom>
              <a:blipFill rotWithShape="0">
                <a:blip r:embed="rId6"/>
                <a:stretch>
                  <a:fillRect b="-96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1447800" y="2286000"/>
                <a:ext cx="3810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⋯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2286000"/>
                <a:ext cx="381000" cy="400110"/>
              </a:xfrm>
              <a:prstGeom prst="rect">
                <a:avLst/>
              </a:prstGeom>
              <a:blipFill rotWithShape="0">
                <a:blip r:embed="rId7"/>
                <a:stretch>
                  <a:fillRect t="-98485" r="-30645" b="-1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5791200" y="2286000"/>
                <a:ext cx="1219200" cy="369332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13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=140</m:t>
                      </m:r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0" y="2286000"/>
                <a:ext cx="1219200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2743200" y="2286000"/>
                <a:ext cx="1219200" cy="369332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11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=120</m:t>
                      </m:r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2286000"/>
                <a:ext cx="1219200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6191973" y="3657600"/>
                <a:ext cx="43742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charset="0"/>
                            </a:rPr>
                            <m:t>13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1973" y="3657600"/>
                <a:ext cx="437427" cy="307777"/>
              </a:xfrm>
              <a:prstGeom prst="rect">
                <a:avLst/>
              </a:prstGeom>
              <a:blipFill rotWithShape="0">
                <a:blip r:embed="rId10"/>
                <a:stretch>
                  <a:fillRect l="-13889" r="-5556"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133600" y="3657600"/>
                <a:ext cx="89197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charset="0"/>
                        </a:rPr>
                        <m:t>1000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0" y="3657600"/>
                <a:ext cx="891975" cy="307777"/>
              </a:xfrm>
              <a:prstGeom prst="rect">
                <a:avLst/>
              </a:prstGeom>
              <a:blipFill rotWithShape="0">
                <a:blip r:embed="rId11"/>
                <a:stretch>
                  <a:fillRect l="-2740" r="-6164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743200" y="1840468"/>
                <a:ext cx="1219200" cy="369332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11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=100</m:t>
                      </m:r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1840468"/>
                <a:ext cx="1219200" cy="369332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743200" y="1371600"/>
                <a:ext cx="1219200" cy="369332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11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=20</m:t>
                      </m:r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1371600"/>
                <a:ext cx="1219200" cy="369332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267200" y="1828800"/>
                <a:ext cx="1219200" cy="369332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12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=95</m:t>
                      </m:r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1828800"/>
                <a:ext cx="1219200" cy="369332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267200" y="1371600"/>
                <a:ext cx="1219200" cy="369332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12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=35</m:t>
                      </m:r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1371600"/>
                <a:ext cx="1219200" cy="369332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35489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/>
          <p:cNvSpPr txBox="1">
            <a:spLocks/>
          </p:cNvSpPr>
          <p:nvPr/>
        </p:nvSpPr>
        <p:spPr>
          <a:xfrm>
            <a:off x="457200" y="1494000"/>
            <a:ext cx="80010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57150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sz="2000" dirty="0">
              <a:solidFill>
                <a:schemeClr val="tx1"/>
              </a:solidFill>
              <a:latin typeface="Bold sand ms"/>
            </a:endParaRPr>
          </a:p>
        </p:txBody>
      </p:sp>
      <p:cxnSp>
        <p:nvCxnSpPr>
          <p:cNvPr id="5" name="Straight Arrow Connector 4"/>
          <p:cNvCxnSpPr>
            <a:cxnSpLocks/>
          </p:cNvCxnSpPr>
          <p:nvPr/>
        </p:nvCxnSpPr>
        <p:spPr>
          <a:xfrm flipV="1">
            <a:off x="1295400" y="2953423"/>
            <a:ext cx="6858000" cy="1837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cxnSpLocks/>
          </p:cNvCxnSpPr>
          <p:nvPr/>
        </p:nvCxnSpPr>
        <p:spPr>
          <a:xfrm>
            <a:off x="3352800" y="2819400"/>
            <a:ext cx="0" cy="33607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cxnSpLocks/>
          </p:cNvCxnSpPr>
          <p:nvPr/>
        </p:nvCxnSpPr>
        <p:spPr>
          <a:xfrm>
            <a:off x="4876800" y="2819400"/>
            <a:ext cx="0" cy="33607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cxnSpLocks/>
          </p:cNvCxnSpPr>
          <p:nvPr/>
        </p:nvCxnSpPr>
        <p:spPr>
          <a:xfrm>
            <a:off x="6400800" y="2819400"/>
            <a:ext cx="0" cy="33607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267200" y="2286000"/>
                <a:ext cx="1219200" cy="369332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12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=130</m:t>
                      </m:r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2286000"/>
                <a:ext cx="1219200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467600" y="2286000"/>
                <a:ext cx="3810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⋯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7600" y="2286000"/>
                <a:ext cx="381000" cy="400110"/>
              </a:xfrm>
              <a:prstGeom prst="rect">
                <a:avLst/>
              </a:prstGeom>
              <a:blipFill rotWithShape="0">
                <a:blip r:embed="rId4"/>
                <a:stretch>
                  <a:fillRect t="-98485" r="-28571" b="-1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/>
          <p:cNvCxnSpPr>
            <a:cxnSpLocks/>
          </p:cNvCxnSpPr>
          <p:nvPr/>
        </p:nvCxnSpPr>
        <p:spPr>
          <a:xfrm>
            <a:off x="1828800" y="2819400"/>
            <a:ext cx="0" cy="33607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cxnSpLocks/>
          </p:cNvCxnSpPr>
          <p:nvPr/>
        </p:nvCxnSpPr>
        <p:spPr>
          <a:xfrm>
            <a:off x="6388580" y="3215640"/>
            <a:ext cx="12220" cy="365760"/>
          </a:xfrm>
          <a:prstGeom prst="line">
            <a:avLst/>
          </a:prstGeom>
          <a:ln w="25400">
            <a:solidFill>
              <a:schemeClr val="accent1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676400" y="3657600"/>
                <a:ext cx="43742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charset="0"/>
                            </a:rPr>
                            <m:t>10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3657600"/>
                <a:ext cx="437427" cy="307777"/>
              </a:xfrm>
              <a:prstGeom prst="rect">
                <a:avLst/>
              </a:prstGeom>
              <a:blipFill rotWithShape="0">
                <a:blip r:embed="rId5"/>
                <a:stretch>
                  <a:fillRect l="-12500" r="-5556"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Connector 21"/>
          <p:cNvCxnSpPr>
            <a:cxnSpLocks/>
          </p:cNvCxnSpPr>
          <p:nvPr/>
        </p:nvCxnSpPr>
        <p:spPr>
          <a:xfrm>
            <a:off x="1828800" y="3215640"/>
            <a:ext cx="12220" cy="365760"/>
          </a:xfrm>
          <a:prstGeom prst="line">
            <a:avLst/>
          </a:prstGeom>
          <a:ln w="25400">
            <a:solidFill>
              <a:schemeClr val="accent1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itle 1"/>
              <p:cNvSpPr txBox="1">
                <a:spLocks/>
              </p:cNvSpPr>
              <p:nvPr/>
            </p:nvSpPr>
            <p:spPr>
              <a:xfrm>
                <a:off x="228600" y="228600"/>
                <a:ext cx="8686800" cy="11430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spcAft>
                    <a:spcPts val="1200"/>
                  </a:spcAft>
                </a:pPr>
                <a:r>
                  <a:rPr lang="en-US" b="1" dirty="0">
                    <a:latin typeface="Bold sand m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charset="0"/>
                          </a:rPr>
                          <m:t>𝑰</m:t>
                        </m:r>
                      </m:e>
                      <m:sub>
                        <m:r>
                          <a:rPr lang="en-US" b="1" i="1" smtClean="0">
                            <a:latin typeface="Cambria Math" charset="0"/>
                          </a:rPr>
                          <m:t>𝒌</m:t>
                        </m:r>
                      </m:sub>
                    </m:sSub>
                  </m:oMath>
                </a14:m>
                <a:r>
                  <a:rPr lang="en-US" b="1" dirty="0">
                    <a:latin typeface="Bold sand ms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charset="0"/>
                          </a:rPr>
                          <m:t>𝑷</m:t>
                        </m:r>
                      </m:e>
                      <m:sub>
                        <m:r>
                          <a:rPr lang="en-US" b="1" i="1">
                            <a:latin typeface="Cambria Math" charset="0"/>
                          </a:rPr>
                          <m:t>𝒌</m:t>
                        </m:r>
                      </m:sub>
                    </m:sSub>
                    <m:r>
                      <a:rPr lang="en-US" b="1" i="1">
                        <a:latin typeface="Cambria Math" charset="0"/>
                      </a:rPr>
                      <m:t> </m:t>
                    </m:r>
                  </m:oMath>
                </a14:m>
                <a:endParaRPr lang="en-US" b="1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31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28600"/>
                <a:ext cx="8686800" cy="1143000"/>
              </a:xfrm>
              <a:prstGeom prst="rect">
                <a:avLst/>
              </a:prstGeom>
              <a:blipFill rotWithShape="0">
                <a:blip r:embed="rId6"/>
                <a:stretch>
                  <a:fillRect b="-96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1447800" y="2286000"/>
                <a:ext cx="3810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⋯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2286000"/>
                <a:ext cx="381000" cy="400110"/>
              </a:xfrm>
              <a:prstGeom prst="rect">
                <a:avLst/>
              </a:prstGeom>
              <a:blipFill rotWithShape="0">
                <a:blip r:embed="rId7"/>
                <a:stretch>
                  <a:fillRect t="-98485" r="-30645" b="-1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5791200" y="2286000"/>
                <a:ext cx="1219200" cy="369332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13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=140</m:t>
                      </m:r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0" y="2286000"/>
                <a:ext cx="1219200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2743200" y="2286000"/>
                <a:ext cx="1219200" cy="369332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11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=120</m:t>
                      </m:r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2286000"/>
                <a:ext cx="1219200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6191973" y="3657600"/>
                <a:ext cx="43742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charset="0"/>
                            </a:rPr>
                            <m:t>13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1973" y="3657600"/>
                <a:ext cx="437427" cy="307777"/>
              </a:xfrm>
              <a:prstGeom prst="rect">
                <a:avLst/>
              </a:prstGeom>
              <a:blipFill rotWithShape="0">
                <a:blip r:embed="rId10"/>
                <a:stretch>
                  <a:fillRect l="-13889" r="-5556"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133600" y="3657600"/>
                <a:ext cx="89197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charset="0"/>
                        </a:rPr>
                        <m:t>1000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0" y="3657600"/>
                <a:ext cx="891975" cy="307777"/>
              </a:xfrm>
              <a:prstGeom prst="rect">
                <a:avLst/>
              </a:prstGeom>
              <a:blipFill rotWithShape="0">
                <a:blip r:embed="rId11"/>
                <a:stretch>
                  <a:fillRect l="-2740" r="-6164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743200" y="1840468"/>
                <a:ext cx="1219200" cy="369332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11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=100</m:t>
                      </m:r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1840468"/>
                <a:ext cx="1219200" cy="369332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743200" y="1371600"/>
                <a:ext cx="1219200" cy="369332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11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=20</m:t>
                      </m:r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1371600"/>
                <a:ext cx="1219200" cy="369332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267200" y="1828800"/>
                <a:ext cx="1219200" cy="369332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12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=95</m:t>
                      </m:r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1828800"/>
                <a:ext cx="1219200" cy="369332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267200" y="1371600"/>
                <a:ext cx="1219200" cy="369332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12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=35</m:t>
                      </m:r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1371600"/>
                <a:ext cx="1219200" cy="369332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791200" y="1828800"/>
                <a:ext cx="1219200" cy="369332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13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=90</m:t>
                      </m:r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0" y="1828800"/>
                <a:ext cx="1219200" cy="369332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753846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/>
          <p:cNvSpPr txBox="1">
            <a:spLocks/>
          </p:cNvSpPr>
          <p:nvPr/>
        </p:nvSpPr>
        <p:spPr>
          <a:xfrm>
            <a:off x="457200" y="1494000"/>
            <a:ext cx="80010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57150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sz="2000" dirty="0">
              <a:solidFill>
                <a:schemeClr val="tx1"/>
              </a:solidFill>
              <a:latin typeface="Bold sand ms"/>
            </a:endParaRPr>
          </a:p>
        </p:txBody>
      </p:sp>
      <p:cxnSp>
        <p:nvCxnSpPr>
          <p:cNvPr id="5" name="Straight Arrow Connector 4"/>
          <p:cNvCxnSpPr>
            <a:cxnSpLocks/>
          </p:cNvCxnSpPr>
          <p:nvPr/>
        </p:nvCxnSpPr>
        <p:spPr>
          <a:xfrm flipV="1">
            <a:off x="1295400" y="2953423"/>
            <a:ext cx="6858000" cy="1837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cxnSpLocks/>
          </p:cNvCxnSpPr>
          <p:nvPr/>
        </p:nvCxnSpPr>
        <p:spPr>
          <a:xfrm>
            <a:off x="3352800" y="2819400"/>
            <a:ext cx="0" cy="33607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cxnSpLocks/>
          </p:cNvCxnSpPr>
          <p:nvPr/>
        </p:nvCxnSpPr>
        <p:spPr>
          <a:xfrm>
            <a:off x="4876800" y="2819400"/>
            <a:ext cx="0" cy="33607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cxnSpLocks/>
          </p:cNvCxnSpPr>
          <p:nvPr/>
        </p:nvCxnSpPr>
        <p:spPr>
          <a:xfrm>
            <a:off x="6400800" y="2819400"/>
            <a:ext cx="0" cy="33607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267200" y="2286000"/>
                <a:ext cx="1219200" cy="369332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12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=130</m:t>
                      </m:r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2286000"/>
                <a:ext cx="1219200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467600" y="2286000"/>
                <a:ext cx="3810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⋯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7600" y="2286000"/>
                <a:ext cx="381000" cy="400110"/>
              </a:xfrm>
              <a:prstGeom prst="rect">
                <a:avLst/>
              </a:prstGeom>
              <a:blipFill rotWithShape="0">
                <a:blip r:embed="rId4"/>
                <a:stretch>
                  <a:fillRect t="-98485" r="-28571" b="-1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/>
          <p:cNvCxnSpPr>
            <a:cxnSpLocks/>
          </p:cNvCxnSpPr>
          <p:nvPr/>
        </p:nvCxnSpPr>
        <p:spPr>
          <a:xfrm>
            <a:off x="1828800" y="2819400"/>
            <a:ext cx="0" cy="33607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cxnSpLocks/>
          </p:cNvCxnSpPr>
          <p:nvPr/>
        </p:nvCxnSpPr>
        <p:spPr>
          <a:xfrm>
            <a:off x="6388580" y="3215640"/>
            <a:ext cx="12220" cy="365760"/>
          </a:xfrm>
          <a:prstGeom prst="line">
            <a:avLst/>
          </a:prstGeom>
          <a:ln w="25400">
            <a:solidFill>
              <a:schemeClr val="accent1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676400" y="3657600"/>
                <a:ext cx="43742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charset="0"/>
                            </a:rPr>
                            <m:t>10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3657600"/>
                <a:ext cx="437427" cy="307777"/>
              </a:xfrm>
              <a:prstGeom prst="rect">
                <a:avLst/>
              </a:prstGeom>
              <a:blipFill rotWithShape="0">
                <a:blip r:embed="rId5"/>
                <a:stretch>
                  <a:fillRect l="-12500" r="-5556"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Connector 21"/>
          <p:cNvCxnSpPr>
            <a:cxnSpLocks/>
          </p:cNvCxnSpPr>
          <p:nvPr/>
        </p:nvCxnSpPr>
        <p:spPr>
          <a:xfrm>
            <a:off x="1828800" y="3215640"/>
            <a:ext cx="12220" cy="365760"/>
          </a:xfrm>
          <a:prstGeom prst="line">
            <a:avLst/>
          </a:prstGeom>
          <a:ln w="25400">
            <a:solidFill>
              <a:schemeClr val="accent1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itle 1"/>
              <p:cNvSpPr txBox="1">
                <a:spLocks/>
              </p:cNvSpPr>
              <p:nvPr/>
            </p:nvSpPr>
            <p:spPr>
              <a:xfrm>
                <a:off x="228600" y="228600"/>
                <a:ext cx="8686800" cy="11430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spcAft>
                    <a:spcPts val="1200"/>
                  </a:spcAft>
                </a:pPr>
                <a:r>
                  <a:rPr lang="en-US" b="1" dirty="0">
                    <a:latin typeface="Bold sand m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charset="0"/>
                          </a:rPr>
                          <m:t>𝑰</m:t>
                        </m:r>
                      </m:e>
                      <m:sub>
                        <m:r>
                          <a:rPr lang="en-US" b="1" i="1" smtClean="0">
                            <a:latin typeface="Cambria Math" charset="0"/>
                          </a:rPr>
                          <m:t>𝒌</m:t>
                        </m:r>
                      </m:sub>
                    </m:sSub>
                  </m:oMath>
                </a14:m>
                <a:r>
                  <a:rPr lang="en-US" b="1" dirty="0">
                    <a:latin typeface="Bold sand ms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charset="0"/>
                          </a:rPr>
                          <m:t>𝑷</m:t>
                        </m:r>
                      </m:e>
                      <m:sub>
                        <m:r>
                          <a:rPr lang="en-US" b="1" i="1">
                            <a:latin typeface="Cambria Math" charset="0"/>
                          </a:rPr>
                          <m:t>𝒌</m:t>
                        </m:r>
                      </m:sub>
                    </m:sSub>
                    <m:r>
                      <a:rPr lang="en-US" b="1" i="1">
                        <a:latin typeface="Cambria Math" charset="0"/>
                      </a:rPr>
                      <m:t> </m:t>
                    </m:r>
                  </m:oMath>
                </a14:m>
                <a:endParaRPr lang="en-US" b="1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31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28600"/>
                <a:ext cx="8686800" cy="1143000"/>
              </a:xfrm>
              <a:prstGeom prst="rect">
                <a:avLst/>
              </a:prstGeom>
              <a:blipFill rotWithShape="0">
                <a:blip r:embed="rId6"/>
                <a:stretch>
                  <a:fillRect b="-96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1447800" y="2286000"/>
                <a:ext cx="3810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⋯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2286000"/>
                <a:ext cx="381000" cy="400110"/>
              </a:xfrm>
              <a:prstGeom prst="rect">
                <a:avLst/>
              </a:prstGeom>
              <a:blipFill rotWithShape="0">
                <a:blip r:embed="rId7"/>
                <a:stretch>
                  <a:fillRect t="-98485" r="-30645" b="-1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5791200" y="2286000"/>
                <a:ext cx="1219200" cy="369332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13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=140</m:t>
                      </m:r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0" y="2286000"/>
                <a:ext cx="1219200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2743200" y="2286000"/>
                <a:ext cx="1219200" cy="369332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11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=120</m:t>
                      </m:r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2286000"/>
                <a:ext cx="1219200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6191973" y="3657600"/>
                <a:ext cx="43742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charset="0"/>
                            </a:rPr>
                            <m:t>13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1973" y="3657600"/>
                <a:ext cx="437427" cy="307777"/>
              </a:xfrm>
              <a:prstGeom prst="rect">
                <a:avLst/>
              </a:prstGeom>
              <a:blipFill rotWithShape="0">
                <a:blip r:embed="rId10"/>
                <a:stretch>
                  <a:fillRect l="-13889" r="-5556"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133600" y="3657600"/>
                <a:ext cx="89197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charset="0"/>
                        </a:rPr>
                        <m:t>1000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0" y="3657600"/>
                <a:ext cx="891975" cy="307777"/>
              </a:xfrm>
              <a:prstGeom prst="rect">
                <a:avLst/>
              </a:prstGeom>
              <a:blipFill rotWithShape="0">
                <a:blip r:embed="rId11"/>
                <a:stretch>
                  <a:fillRect l="-2740" r="-6164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743200" y="1840468"/>
                <a:ext cx="1219200" cy="369332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11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=100</m:t>
                      </m:r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1840468"/>
                <a:ext cx="1219200" cy="369332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743200" y="1371600"/>
                <a:ext cx="1219200" cy="369332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11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=20</m:t>
                      </m:r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1371600"/>
                <a:ext cx="1219200" cy="369332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267200" y="1828800"/>
                <a:ext cx="1219200" cy="369332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12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=95</m:t>
                      </m:r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1828800"/>
                <a:ext cx="1219200" cy="369332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267200" y="1371600"/>
                <a:ext cx="1219200" cy="369332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12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=35</m:t>
                      </m:r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1371600"/>
                <a:ext cx="1219200" cy="369332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791200" y="1828800"/>
                <a:ext cx="1219200" cy="369332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13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=90</m:t>
                      </m:r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0" y="1828800"/>
                <a:ext cx="1219200" cy="369332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5791200" y="1371600"/>
                <a:ext cx="1219200" cy="369332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13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=50</m:t>
                      </m:r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0" y="1371600"/>
                <a:ext cx="1219200" cy="369332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436337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/>
          <p:cNvSpPr txBox="1">
            <a:spLocks/>
          </p:cNvSpPr>
          <p:nvPr/>
        </p:nvSpPr>
        <p:spPr>
          <a:xfrm>
            <a:off x="457200" y="1494000"/>
            <a:ext cx="80010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57150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sz="2000" dirty="0">
              <a:solidFill>
                <a:schemeClr val="tx1"/>
              </a:solidFill>
              <a:latin typeface="Bold sand ms"/>
            </a:endParaRPr>
          </a:p>
        </p:txBody>
      </p:sp>
      <p:cxnSp>
        <p:nvCxnSpPr>
          <p:cNvPr id="5" name="Straight Arrow Connector 4"/>
          <p:cNvCxnSpPr>
            <a:cxnSpLocks/>
          </p:cNvCxnSpPr>
          <p:nvPr/>
        </p:nvCxnSpPr>
        <p:spPr>
          <a:xfrm flipV="1">
            <a:off x="1295400" y="2953423"/>
            <a:ext cx="6858000" cy="1837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cxnSpLocks/>
          </p:cNvCxnSpPr>
          <p:nvPr/>
        </p:nvCxnSpPr>
        <p:spPr>
          <a:xfrm>
            <a:off x="3352800" y="2819400"/>
            <a:ext cx="0" cy="33607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cxnSpLocks/>
          </p:cNvCxnSpPr>
          <p:nvPr/>
        </p:nvCxnSpPr>
        <p:spPr>
          <a:xfrm>
            <a:off x="4876800" y="2819400"/>
            <a:ext cx="0" cy="33607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cxnSpLocks/>
          </p:cNvCxnSpPr>
          <p:nvPr/>
        </p:nvCxnSpPr>
        <p:spPr>
          <a:xfrm>
            <a:off x="6400800" y="2819400"/>
            <a:ext cx="0" cy="33607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267200" y="2286000"/>
                <a:ext cx="1219200" cy="369332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12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=130</m:t>
                      </m:r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2286000"/>
                <a:ext cx="1219200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467600" y="2286000"/>
                <a:ext cx="3810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⋯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7600" y="2286000"/>
                <a:ext cx="381000" cy="400110"/>
              </a:xfrm>
              <a:prstGeom prst="rect">
                <a:avLst/>
              </a:prstGeom>
              <a:blipFill rotWithShape="0">
                <a:blip r:embed="rId4"/>
                <a:stretch>
                  <a:fillRect t="-98485" r="-28571" b="-1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/>
          <p:cNvCxnSpPr>
            <a:cxnSpLocks/>
          </p:cNvCxnSpPr>
          <p:nvPr/>
        </p:nvCxnSpPr>
        <p:spPr>
          <a:xfrm>
            <a:off x="1828800" y="2819400"/>
            <a:ext cx="0" cy="33607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cxnSpLocks/>
          </p:cNvCxnSpPr>
          <p:nvPr/>
        </p:nvCxnSpPr>
        <p:spPr>
          <a:xfrm>
            <a:off x="6388580" y="3215640"/>
            <a:ext cx="12220" cy="365760"/>
          </a:xfrm>
          <a:prstGeom prst="line">
            <a:avLst/>
          </a:prstGeom>
          <a:ln w="25400">
            <a:solidFill>
              <a:schemeClr val="accent1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676400" y="3657600"/>
                <a:ext cx="43742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charset="0"/>
                            </a:rPr>
                            <m:t>10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3657600"/>
                <a:ext cx="437427" cy="307777"/>
              </a:xfrm>
              <a:prstGeom prst="rect">
                <a:avLst/>
              </a:prstGeom>
              <a:blipFill rotWithShape="0">
                <a:blip r:embed="rId5"/>
                <a:stretch>
                  <a:fillRect l="-12500" r="-5556"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Connector 21"/>
          <p:cNvCxnSpPr>
            <a:cxnSpLocks/>
          </p:cNvCxnSpPr>
          <p:nvPr/>
        </p:nvCxnSpPr>
        <p:spPr>
          <a:xfrm>
            <a:off x="1828800" y="3215640"/>
            <a:ext cx="12220" cy="365760"/>
          </a:xfrm>
          <a:prstGeom prst="line">
            <a:avLst/>
          </a:prstGeom>
          <a:ln w="25400">
            <a:solidFill>
              <a:schemeClr val="accent1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itle 1"/>
              <p:cNvSpPr txBox="1">
                <a:spLocks/>
              </p:cNvSpPr>
              <p:nvPr/>
            </p:nvSpPr>
            <p:spPr>
              <a:xfrm>
                <a:off x="228600" y="228600"/>
                <a:ext cx="8686800" cy="11430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spcAft>
                    <a:spcPts val="1200"/>
                  </a:spcAft>
                </a:pPr>
                <a:r>
                  <a:rPr lang="en-US" b="1" dirty="0">
                    <a:latin typeface="Bold sand m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charset="0"/>
                          </a:rPr>
                          <m:t>𝑰</m:t>
                        </m:r>
                      </m:e>
                      <m:sub>
                        <m:r>
                          <a:rPr lang="en-US" b="1" i="1" smtClean="0">
                            <a:latin typeface="Cambria Math" charset="0"/>
                          </a:rPr>
                          <m:t>𝒌</m:t>
                        </m:r>
                      </m:sub>
                    </m:sSub>
                  </m:oMath>
                </a14:m>
                <a:r>
                  <a:rPr lang="en-US" b="1" dirty="0">
                    <a:latin typeface="Bold sand ms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charset="0"/>
                          </a:rPr>
                          <m:t>𝑷</m:t>
                        </m:r>
                      </m:e>
                      <m:sub>
                        <m:r>
                          <a:rPr lang="en-US" b="1" i="1">
                            <a:latin typeface="Cambria Math" charset="0"/>
                          </a:rPr>
                          <m:t>𝒌</m:t>
                        </m:r>
                      </m:sub>
                    </m:sSub>
                    <m:r>
                      <a:rPr lang="en-US" b="1" i="1">
                        <a:latin typeface="Cambria Math" charset="0"/>
                      </a:rPr>
                      <m:t> </m:t>
                    </m:r>
                  </m:oMath>
                </a14:m>
                <a:endParaRPr lang="en-US" b="1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31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28600"/>
                <a:ext cx="8686800" cy="1143000"/>
              </a:xfrm>
              <a:prstGeom prst="rect">
                <a:avLst/>
              </a:prstGeom>
              <a:blipFill rotWithShape="0">
                <a:blip r:embed="rId6"/>
                <a:stretch>
                  <a:fillRect b="-96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1447800" y="2286000"/>
                <a:ext cx="3810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⋯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2286000"/>
                <a:ext cx="381000" cy="400110"/>
              </a:xfrm>
              <a:prstGeom prst="rect">
                <a:avLst/>
              </a:prstGeom>
              <a:blipFill rotWithShape="0">
                <a:blip r:embed="rId7"/>
                <a:stretch>
                  <a:fillRect t="-98485" r="-30645" b="-1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5791200" y="2286000"/>
                <a:ext cx="1219200" cy="369332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13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=140</m:t>
                      </m:r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0" y="2286000"/>
                <a:ext cx="1219200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2743200" y="2286000"/>
                <a:ext cx="1219200" cy="369332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11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=120</m:t>
                      </m:r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2286000"/>
                <a:ext cx="1219200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6191973" y="3657600"/>
                <a:ext cx="43742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charset="0"/>
                            </a:rPr>
                            <m:t>13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1973" y="3657600"/>
                <a:ext cx="437427" cy="307777"/>
              </a:xfrm>
              <a:prstGeom prst="rect">
                <a:avLst/>
              </a:prstGeom>
              <a:blipFill rotWithShape="0">
                <a:blip r:embed="rId10"/>
                <a:stretch>
                  <a:fillRect l="-13889" r="-5556"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133600" y="3657600"/>
                <a:ext cx="89197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charset="0"/>
                        </a:rPr>
                        <m:t>1000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0" y="3657600"/>
                <a:ext cx="891975" cy="307777"/>
              </a:xfrm>
              <a:prstGeom prst="rect">
                <a:avLst/>
              </a:prstGeom>
              <a:blipFill rotWithShape="0">
                <a:blip r:embed="rId11"/>
                <a:stretch>
                  <a:fillRect l="-2740" r="-6164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743200" y="1840468"/>
                <a:ext cx="1219200" cy="369332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11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=100</m:t>
                      </m:r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1840468"/>
                <a:ext cx="1219200" cy="369332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743200" y="1371600"/>
                <a:ext cx="1219200" cy="369332"/>
              </a:xfrm>
              <a:prstGeom prst="rect">
                <a:avLst/>
              </a:prstGeom>
              <a:solidFill>
                <a:schemeClr val="accent1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11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=20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  <a:latin typeface="Bold sand ms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1371600"/>
                <a:ext cx="1219200" cy="369332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267200" y="1828800"/>
                <a:ext cx="1219200" cy="369332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12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=95</m:t>
                      </m:r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1828800"/>
                <a:ext cx="1219200" cy="369332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267200" y="1371600"/>
                <a:ext cx="1219200" cy="369332"/>
              </a:xfrm>
              <a:prstGeom prst="rect">
                <a:avLst/>
              </a:prstGeom>
              <a:solidFill>
                <a:schemeClr val="accent1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12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=35</m:t>
                      </m:r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1371600"/>
                <a:ext cx="1219200" cy="369332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791200" y="1828800"/>
                <a:ext cx="1219200" cy="369332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13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=90</m:t>
                      </m:r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0" y="1828800"/>
                <a:ext cx="1219200" cy="369332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5791200" y="1371600"/>
                <a:ext cx="1219200" cy="369332"/>
              </a:xfrm>
              <a:prstGeom prst="rect">
                <a:avLst/>
              </a:prstGeom>
              <a:solidFill>
                <a:schemeClr val="accent1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13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=50</m:t>
                      </m:r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0" y="1371600"/>
                <a:ext cx="1219200" cy="369332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281029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/>
          <p:cNvSpPr txBox="1">
            <a:spLocks/>
          </p:cNvSpPr>
          <p:nvPr/>
        </p:nvSpPr>
        <p:spPr>
          <a:xfrm>
            <a:off x="457200" y="1494000"/>
            <a:ext cx="80010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57150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sz="2000" dirty="0">
              <a:solidFill>
                <a:schemeClr val="tx1"/>
              </a:solidFill>
              <a:latin typeface="Bold sand ms"/>
            </a:endParaRPr>
          </a:p>
        </p:txBody>
      </p:sp>
      <p:cxnSp>
        <p:nvCxnSpPr>
          <p:cNvPr id="5" name="Straight Arrow Connector 4"/>
          <p:cNvCxnSpPr>
            <a:cxnSpLocks/>
          </p:cNvCxnSpPr>
          <p:nvPr/>
        </p:nvCxnSpPr>
        <p:spPr>
          <a:xfrm flipV="1">
            <a:off x="1295400" y="2953423"/>
            <a:ext cx="6858000" cy="1837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cxnSpLocks/>
          </p:cNvCxnSpPr>
          <p:nvPr/>
        </p:nvCxnSpPr>
        <p:spPr>
          <a:xfrm>
            <a:off x="3352800" y="2819400"/>
            <a:ext cx="0" cy="33607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cxnSpLocks/>
          </p:cNvCxnSpPr>
          <p:nvPr/>
        </p:nvCxnSpPr>
        <p:spPr>
          <a:xfrm>
            <a:off x="4876800" y="2819400"/>
            <a:ext cx="0" cy="33607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cxnSpLocks/>
          </p:cNvCxnSpPr>
          <p:nvPr/>
        </p:nvCxnSpPr>
        <p:spPr>
          <a:xfrm>
            <a:off x="6400800" y="2819400"/>
            <a:ext cx="0" cy="33607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267200" y="2286000"/>
                <a:ext cx="1219200" cy="369332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12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=130</m:t>
                      </m:r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2286000"/>
                <a:ext cx="1219200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467600" y="2286000"/>
                <a:ext cx="3810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⋯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7600" y="2286000"/>
                <a:ext cx="381000" cy="400110"/>
              </a:xfrm>
              <a:prstGeom prst="rect">
                <a:avLst/>
              </a:prstGeom>
              <a:blipFill rotWithShape="0">
                <a:blip r:embed="rId4"/>
                <a:stretch>
                  <a:fillRect t="-98485" r="-28571" b="-1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/>
          <p:cNvCxnSpPr>
            <a:cxnSpLocks/>
          </p:cNvCxnSpPr>
          <p:nvPr/>
        </p:nvCxnSpPr>
        <p:spPr>
          <a:xfrm>
            <a:off x="1828800" y="2819400"/>
            <a:ext cx="0" cy="33607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cxnSpLocks/>
          </p:cNvCxnSpPr>
          <p:nvPr/>
        </p:nvCxnSpPr>
        <p:spPr>
          <a:xfrm>
            <a:off x="6388580" y="3215640"/>
            <a:ext cx="12220" cy="365760"/>
          </a:xfrm>
          <a:prstGeom prst="line">
            <a:avLst/>
          </a:prstGeom>
          <a:ln w="25400">
            <a:solidFill>
              <a:schemeClr val="accent1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676400" y="3657600"/>
                <a:ext cx="43742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charset="0"/>
                            </a:rPr>
                            <m:t>10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3657600"/>
                <a:ext cx="437427" cy="307777"/>
              </a:xfrm>
              <a:prstGeom prst="rect">
                <a:avLst/>
              </a:prstGeom>
              <a:blipFill rotWithShape="0">
                <a:blip r:embed="rId5"/>
                <a:stretch>
                  <a:fillRect l="-12500" r="-5556"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Connector 21"/>
          <p:cNvCxnSpPr>
            <a:cxnSpLocks/>
          </p:cNvCxnSpPr>
          <p:nvPr/>
        </p:nvCxnSpPr>
        <p:spPr>
          <a:xfrm>
            <a:off x="1828800" y="3215640"/>
            <a:ext cx="12220" cy="365760"/>
          </a:xfrm>
          <a:prstGeom prst="line">
            <a:avLst/>
          </a:prstGeom>
          <a:ln w="25400">
            <a:solidFill>
              <a:schemeClr val="accent1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itle 1"/>
              <p:cNvSpPr txBox="1">
                <a:spLocks/>
              </p:cNvSpPr>
              <p:nvPr/>
            </p:nvSpPr>
            <p:spPr>
              <a:xfrm>
                <a:off x="228600" y="228600"/>
                <a:ext cx="8686800" cy="11430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spcAft>
                    <a:spcPts val="1200"/>
                  </a:spcAft>
                </a:pPr>
                <a:r>
                  <a:rPr lang="en-US" b="1" dirty="0">
                    <a:latin typeface="Bold sand m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charset="0"/>
                          </a:rPr>
                          <m:t>𝑰</m:t>
                        </m:r>
                      </m:e>
                      <m:sub>
                        <m:r>
                          <a:rPr lang="en-US" b="1" i="1" smtClean="0">
                            <a:latin typeface="Cambria Math" charset="0"/>
                          </a:rPr>
                          <m:t>𝒌</m:t>
                        </m:r>
                      </m:sub>
                    </m:sSub>
                  </m:oMath>
                </a14:m>
                <a:r>
                  <a:rPr lang="en-US" b="1" dirty="0">
                    <a:latin typeface="Bold sand ms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charset="0"/>
                          </a:rPr>
                          <m:t>𝑷</m:t>
                        </m:r>
                      </m:e>
                      <m:sub>
                        <m:r>
                          <a:rPr lang="en-US" b="1" i="1">
                            <a:latin typeface="Cambria Math" charset="0"/>
                          </a:rPr>
                          <m:t>𝒌</m:t>
                        </m:r>
                      </m:sub>
                    </m:sSub>
                    <m:r>
                      <a:rPr lang="en-US" b="1" i="1">
                        <a:latin typeface="Cambria Math" charset="0"/>
                      </a:rPr>
                      <m:t> </m:t>
                    </m:r>
                  </m:oMath>
                </a14:m>
                <a:endParaRPr lang="en-US" b="1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31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28600"/>
                <a:ext cx="8686800" cy="1143000"/>
              </a:xfrm>
              <a:prstGeom prst="rect">
                <a:avLst/>
              </a:prstGeom>
              <a:blipFill rotWithShape="0">
                <a:blip r:embed="rId6"/>
                <a:stretch>
                  <a:fillRect b="-96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1447800" y="2286000"/>
                <a:ext cx="3810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⋯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2286000"/>
                <a:ext cx="381000" cy="400110"/>
              </a:xfrm>
              <a:prstGeom prst="rect">
                <a:avLst/>
              </a:prstGeom>
              <a:blipFill rotWithShape="0">
                <a:blip r:embed="rId7"/>
                <a:stretch>
                  <a:fillRect t="-98485" r="-30645" b="-1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5791200" y="2286000"/>
                <a:ext cx="1219200" cy="369332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13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=140</m:t>
                      </m:r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0" y="2286000"/>
                <a:ext cx="1219200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2743200" y="2286000"/>
                <a:ext cx="1219200" cy="369332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11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=120</m:t>
                      </m:r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2286000"/>
                <a:ext cx="1219200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6191973" y="3657600"/>
                <a:ext cx="43742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charset="0"/>
                            </a:rPr>
                            <m:t>13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1973" y="3657600"/>
                <a:ext cx="437427" cy="307777"/>
              </a:xfrm>
              <a:prstGeom prst="rect">
                <a:avLst/>
              </a:prstGeom>
              <a:blipFill rotWithShape="0">
                <a:blip r:embed="rId10"/>
                <a:stretch>
                  <a:fillRect l="-13889" r="-5556"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133600" y="3657600"/>
                <a:ext cx="89197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charset="0"/>
                        </a:rPr>
                        <m:t>1000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0" y="3657600"/>
                <a:ext cx="891975" cy="307777"/>
              </a:xfrm>
              <a:prstGeom prst="rect">
                <a:avLst/>
              </a:prstGeom>
              <a:blipFill rotWithShape="0">
                <a:blip r:embed="rId11"/>
                <a:stretch>
                  <a:fillRect l="-2740" r="-6164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743200" y="1840468"/>
                <a:ext cx="1219200" cy="369332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11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=100</m:t>
                      </m:r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1840468"/>
                <a:ext cx="1219200" cy="369332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743200" y="1371600"/>
                <a:ext cx="1219200" cy="369332"/>
              </a:xfrm>
              <a:prstGeom prst="rect">
                <a:avLst/>
              </a:prstGeom>
              <a:solidFill>
                <a:schemeClr val="accent1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11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=20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  <a:latin typeface="Bold sand ms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1371600"/>
                <a:ext cx="1219200" cy="369332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267200" y="1828800"/>
                <a:ext cx="1219200" cy="369332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12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=95</m:t>
                      </m:r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1828800"/>
                <a:ext cx="1219200" cy="369332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267200" y="1371600"/>
                <a:ext cx="1219200" cy="369332"/>
              </a:xfrm>
              <a:prstGeom prst="rect">
                <a:avLst/>
              </a:prstGeom>
              <a:solidFill>
                <a:schemeClr val="accent1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12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=35</m:t>
                      </m:r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1371600"/>
                <a:ext cx="1219200" cy="369332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791200" y="1828800"/>
                <a:ext cx="1219200" cy="369332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13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=90</m:t>
                      </m:r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0" y="1828800"/>
                <a:ext cx="1219200" cy="369332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5791200" y="1371600"/>
                <a:ext cx="1219200" cy="369332"/>
              </a:xfrm>
              <a:prstGeom prst="rect">
                <a:avLst/>
              </a:prstGeom>
              <a:solidFill>
                <a:schemeClr val="accent1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13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=50</m:t>
                      </m:r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0" y="1371600"/>
                <a:ext cx="1219200" cy="369332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743200" y="4038600"/>
                <a:ext cx="120026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charset="0"/>
                            </a:rPr>
                            <m:t>11</m:t>
                          </m:r>
                        </m:sub>
                      </m:sSub>
                      <m:r>
                        <a:rPr lang="en-US" sz="2000" b="0" i="1" smtClean="0">
                          <a:latin typeface="Cambria Math" charset="0"/>
                        </a:rPr>
                        <m:t>=980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4038600"/>
                <a:ext cx="1200265" cy="307777"/>
              </a:xfrm>
              <a:prstGeom prst="rect">
                <a:avLst/>
              </a:prstGeom>
              <a:blipFill rotWithShape="0">
                <a:blip r:embed="rId18"/>
                <a:stretch>
                  <a:fillRect l="-4061" r="-4569" b="-1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448435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/>
          <p:cNvSpPr txBox="1">
            <a:spLocks/>
          </p:cNvSpPr>
          <p:nvPr/>
        </p:nvSpPr>
        <p:spPr>
          <a:xfrm>
            <a:off x="457200" y="1494000"/>
            <a:ext cx="80010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57150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sz="2000" dirty="0">
              <a:solidFill>
                <a:schemeClr val="tx1"/>
              </a:solidFill>
              <a:latin typeface="Bold sand ms"/>
            </a:endParaRPr>
          </a:p>
        </p:txBody>
      </p:sp>
      <p:cxnSp>
        <p:nvCxnSpPr>
          <p:cNvPr id="5" name="Straight Arrow Connector 4"/>
          <p:cNvCxnSpPr>
            <a:cxnSpLocks/>
          </p:cNvCxnSpPr>
          <p:nvPr/>
        </p:nvCxnSpPr>
        <p:spPr>
          <a:xfrm flipV="1">
            <a:off x="1295400" y="2953423"/>
            <a:ext cx="6858000" cy="1837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cxnSpLocks/>
          </p:cNvCxnSpPr>
          <p:nvPr/>
        </p:nvCxnSpPr>
        <p:spPr>
          <a:xfrm>
            <a:off x="3352800" y="2819400"/>
            <a:ext cx="0" cy="33607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cxnSpLocks/>
          </p:cNvCxnSpPr>
          <p:nvPr/>
        </p:nvCxnSpPr>
        <p:spPr>
          <a:xfrm>
            <a:off x="4876800" y="2819400"/>
            <a:ext cx="0" cy="33607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cxnSpLocks/>
          </p:cNvCxnSpPr>
          <p:nvPr/>
        </p:nvCxnSpPr>
        <p:spPr>
          <a:xfrm>
            <a:off x="6400800" y="2819400"/>
            <a:ext cx="0" cy="33607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267200" y="2286000"/>
                <a:ext cx="1219200" cy="369332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12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=130</m:t>
                      </m:r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2286000"/>
                <a:ext cx="1219200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467600" y="2286000"/>
                <a:ext cx="3810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⋯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7600" y="2286000"/>
                <a:ext cx="381000" cy="400110"/>
              </a:xfrm>
              <a:prstGeom prst="rect">
                <a:avLst/>
              </a:prstGeom>
              <a:blipFill rotWithShape="0">
                <a:blip r:embed="rId4"/>
                <a:stretch>
                  <a:fillRect t="-98485" r="-28571" b="-1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/>
          <p:cNvCxnSpPr>
            <a:cxnSpLocks/>
          </p:cNvCxnSpPr>
          <p:nvPr/>
        </p:nvCxnSpPr>
        <p:spPr>
          <a:xfrm>
            <a:off x="1828800" y="2819400"/>
            <a:ext cx="0" cy="33607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cxnSpLocks/>
          </p:cNvCxnSpPr>
          <p:nvPr/>
        </p:nvCxnSpPr>
        <p:spPr>
          <a:xfrm>
            <a:off x="6388580" y="3215640"/>
            <a:ext cx="12220" cy="365760"/>
          </a:xfrm>
          <a:prstGeom prst="line">
            <a:avLst/>
          </a:prstGeom>
          <a:ln w="25400">
            <a:solidFill>
              <a:schemeClr val="accent1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676400" y="3657600"/>
                <a:ext cx="43742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charset="0"/>
                            </a:rPr>
                            <m:t>10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3657600"/>
                <a:ext cx="437427" cy="307777"/>
              </a:xfrm>
              <a:prstGeom prst="rect">
                <a:avLst/>
              </a:prstGeom>
              <a:blipFill rotWithShape="0">
                <a:blip r:embed="rId5"/>
                <a:stretch>
                  <a:fillRect l="-12500" r="-5556"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Connector 21"/>
          <p:cNvCxnSpPr>
            <a:cxnSpLocks/>
          </p:cNvCxnSpPr>
          <p:nvPr/>
        </p:nvCxnSpPr>
        <p:spPr>
          <a:xfrm>
            <a:off x="1828800" y="3215640"/>
            <a:ext cx="12220" cy="365760"/>
          </a:xfrm>
          <a:prstGeom prst="line">
            <a:avLst/>
          </a:prstGeom>
          <a:ln w="25400">
            <a:solidFill>
              <a:schemeClr val="accent1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itle 1"/>
              <p:cNvSpPr txBox="1">
                <a:spLocks/>
              </p:cNvSpPr>
              <p:nvPr/>
            </p:nvSpPr>
            <p:spPr>
              <a:xfrm>
                <a:off x="228600" y="228600"/>
                <a:ext cx="8686800" cy="11430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spcAft>
                    <a:spcPts val="1200"/>
                  </a:spcAft>
                </a:pPr>
                <a:r>
                  <a:rPr lang="en-US" b="1" dirty="0">
                    <a:latin typeface="Bold sand m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charset="0"/>
                          </a:rPr>
                          <m:t>𝑰</m:t>
                        </m:r>
                      </m:e>
                      <m:sub>
                        <m:r>
                          <a:rPr lang="en-US" b="1" i="1" smtClean="0">
                            <a:latin typeface="Cambria Math" charset="0"/>
                          </a:rPr>
                          <m:t>𝒌</m:t>
                        </m:r>
                      </m:sub>
                    </m:sSub>
                  </m:oMath>
                </a14:m>
                <a:r>
                  <a:rPr lang="en-US" b="1" dirty="0">
                    <a:latin typeface="Bold sand ms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charset="0"/>
                          </a:rPr>
                          <m:t>𝑷</m:t>
                        </m:r>
                      </m:e>
                      <m:sub>
                        <m:r>
                          <a:rPr lang="en-US" b="1" i="1">
                            <a:latin typeface="Cambria Math" charset="0"/>
                          </a:rPr>
                          <m:t>𝒌</m:t>
                        </m:r>
                      </m:sub>
                    </m:sSub>
                    <m:r>
                      <a:rPr lang="en-US" b="1" i="1">
                        <a:latin typeface="Cambria Math" charset="0"/>
                      </a:rPr>
                      <m:t> </m:t>
                    </m:r>
                  </m:oMath>
                </a14:m>
                <a:endParaRPr lang="en-US" b="1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31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28600"/>
                <a:ext cx="8686800" cy="1143000"/>
              </a:xfrm>
              <a:prstGeom prst="rect">
                <a:avLst/>
              </a:prstGeom>
              <a:blipFill rotWithShape="0">
                <a:blip r:embed="rId6"/>
                <a:stretch>
                  <a:fillRect b="-96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1447800" y="2286000"/>
                <a:ext cx="3810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⋯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2286000"/>
                <a:ext cx="381000" cy="400110"/>
              </a:xfrm>
              <a:prstGeom prst="rect">
                <a:avLst/>
              </a:prstGeom>
              <a:blipFill rotWithShape="0">
                <a:blip r:embed="rId7"/>
                <a:stretch>
                  <a:fillRect t="-98485" r="-30645" b="-1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5791200" y="2286000"/>
                <a:ext cx="1219200" cy="369332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13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=140</m:t>
                      </m:r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0" y="2286000"/>
                <a:ext cx="1219200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2743200" y="2286000"/>
                <a:ext cx="1219200" cy="369332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11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=120</m:t>
                      </m:r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2286000"/>
                <a:ext cx="1219200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6191973" y="3657600"/>
                <a:ext cx="43742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charset="0"/>
                            </a:rPr>
                            <m:t>13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1973" y="3657600"/>
                <a:ext cx="437427" cy="307777"/>
              </a:xfrm>
              <a:prstGeom prst="rect">
                <a:avLst/>
              </a:prstGeom>
              <a:blipFill rotWithShape="0">
                <a:blip r:embed="rId10"/>
                <a:stretch>
                  <a:fillRect l="-13889" r="-5556"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133600" y="3657600"/>
                <a:ext cx="89197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charset="0"/>
                        </a:rPr>
                        <m:t>1000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0" y="3657600"/>
                <a:ext cx="891975" cy="307777"/>
              </a:xfrm>
              <a:prstGeom prst="rect">
                <a:avLst/>
              </a:prstGeom>
              <a:blipFill rotWithShape="0">
                <a:blip r:embed="rId11"/>
                <a:stretch>
                  <a:fillRect l="-2740" r="-6164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743200" y="1840468"/>
                <a:ext cx="1219200" cy="369332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11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=100</m:t>
                      </m:r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1840468"/>
                <a:ext cx="1219200" cy="369332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743200" y="1371600"/>
                <a:ext cx="1219200" cy="369332"/>
              </a:xfrm>
              <a:prstGeom prst="rect">
                <a:avLst/>
              </a:prstGeom>
              <a:solidFill>
                <a:schemeClr val="accent1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11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=20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  <a:latin typeface="Bold sand ms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1371600"/>
                <a:ext cx="1219200" cy="369332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267200" y="1828800"/>
                <a:ext cx="1219200" cy="369332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12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=95</m:t>
                      </m:r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1828800"/>
                <a:ext cx="1219200" cy="369332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267200" y="1371600"/>
                <a:ext cx="1219200" cy="369332"/>
              </a:xfrm>
              <a:prstGeom prst="rect">
                <a:avLst/>
              </a:prstGeom>
              <a:solidFill>
                <a:schemeClr val="accent1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12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=35</m:t>
                      </m:r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1371600"/>
                <a:ext cx="1219200" cy="369332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791200" y="1828800"/>
                <a:ext cx="1219200" cy="369332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13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=90</m:t>
                      </m:r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0" y="1828800"/>
                <a:ext cx="1219200" cy="369332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5791200" y="1371600"/>
                <a:ext cx="1219200" cy="369332"/>
              </a:xfrm>
              <a:prstGeom prst="rect">
                <a:avLst/>
              </a:prstGeom>
              <a:solidFill>
                <a:schemeClr val="accent1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13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=50</m:t>
                      </m:r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0" y="1371600"/>
                <a:ext cx="1219200" cy="369332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743200" y="4038600"/>
                <a:ext cx="120026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charset="0"/>
                            </a:rPr>
                            <m:t>11</m:t>
                          </m:r>
                        </m:sub>
                      </m:sSub>
                      <m:r>
                        <a:rPr lang="en-US" sz="2000" b="0" i="1" smtClean="0">
                          <a:latin typeface="Cambria Math" charset="0"/>
                        </a:rPr>
                        <m:t>=980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4038600"/>
                <a:ext cx="1200265" cy="307777"/>
              </a:xfrm>
              <a:prstGeom prst="rect">
                <a:avLst/>
              </a:prstGeom>
              <a:blipFill rotWithShape="0">
                <a:blip r:embed="rId18"/>
                <a:stretch>
                  <a:fillRect l="-4061" r="-4569" b="-1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286135" y="4035623"/>
                <a:ext cx="120026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charset="0"/>
                            </a:rPr>
                            <m:t>12</m:t>
                          </m:r>
                        </m:sub>
                      </m:sSub>
                      <m:r>
                        <a:rPr lang="en-US" sz="2000" b="0" i="1" smtClean="0">
                          <a:latin typeface="Cambria Math" charset="0"/>
                        </a:rPr>
                        <m:t>=945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6135" y="4035623"/>
                <a:ext cx="1200265" cy="307777"/>
              </a:xfrm>
              <a:prstGeom prst="rect">
                <a:avLst/>
              </a:prstGeom>
              <a:blipFill rotWithShape="0">
                <a:blip r:embed="rId19"/>
                <a:stretch>
                  <a:fillRect l="-4061" r="-5076" b="-156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64415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/>
          <p:cNvSpPr txBox="1">
            <a:spLocks/>
          </p:cNvSpPr>
          <p:nvPr/>
        </p:nvSpPr>
        <p:spPr>
          <a:xfrm>
            <a:off x="457200" y="1494000"/>
            <a:ext cx="80010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57150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sz="2000" dirty="0">
              <a:solidFill>
                <a:schemeClr val="tx1"/>
              </a:solidFill>
              <a:latin typeface="Bold sand ms"/>
            </a:endParaRPr>
          </a:p>
        </p:txBody>
      </p:sp>
      <p:cxnSp>
        <p:nvCxnSpPr>
          <p:cNvPr id="5" name="Straight Arrow Connector 4"/>
          <p:cNvCxnSpPr>
            <a:cxnSpLocks/>
          </p:cNvCxnSpPr>
          <p:nvPr/>
        </p:nvCxnSpPr>
        <p:spPr>
          <a:xfrm flipV="1">
            <a:off x="1460020" y="2953423"/>
            <a:ext cx="6189098" cy="1837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319528" y="2286000"/>
                <a:ext cx="576072" cy="369332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9528" y="2286000"/>
                <a:ext cx="576072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/>
          <p:cNvCxnSpPr>
            <a:cxnSpLocks/>
          </p:cNvCxnSpPr>
          <p:nvPr/>
        </p:nvCxnSpPr>
        <p:spPr>
          <a:xfrm>
            <a:off x="2590800" y="2819400"/>
            <a:ext cx="0" cy="33607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cxnSpLocks/>
          </p:cNvCxnSpPr>
          <p:nvPr/>
        </p:nvCxnSpPr>
        <p:spPr>
          <a:xfrm>
            <a:off x="3352800" y="2819400"/>
            <a:ext cx="0" cy="33607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cxnSpLocks/>
          </p:cNvCxnSpPr>
          <p:nvPr/>
        </p:nvCxnSpPr>
        <p:spPr>
          <a:xfrm>
            <a:off x="4724400" y="2819400"/>
            <a:ext cx="0" cy="33607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849624" y="2286000"/>
                <a:ext cx="3810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⋯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9624" y="2286000"/>
                <a:ext cx="381000" cy="400110"/>
              </a:xfrm>
              <a:prstGeom prst="rect">
                <a:avLst/>
              </a:prstGeom>
              <a:blipFill rotWithShape="0">
                <a:blip r:embed="rId4"/>
                <a:stretch>
                  <a:fillRect t="-98485" r="-30645" b="-1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081528" y="2286000"/>
                <a:ext cx="576072" cy="369332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1528" y="2286000"/>
                <a:ext cx="576072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/>
          <p:cNvCxnSpPr>
            <a:cxnSpLocks/>
          </p:cNvCxnSpPr>
          <p:nvPr/>
        </p:nvCxnSpPr>
        <p:spPr>
          <a:xfrm>
            <a:off x="1828800" y="2819400"/>
            <a:ext cx="0" cy="33607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cxnSpLocks/>
          </p:cNvCxnSpPr>
          <p:nvPr/>
        </p:nvCxnSpPr>
        <p:spPr>
          <a:xfrm>
            <a:off x="4712180" y="3215640"/>
            <a:ext cx="12220" cy="365760"/>
          </a:xfrm>
          <a:prstGeom prst="line">
            <a:avLst/>
          </a:prstGeom>
          <a:ln w="25400">
            <a:solidFill>
              <a:schemeClr val="accent1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601378" y="3657600"/>
                <a:ext cx="34471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1378" y="3657600"/>
                <a:ext cx="344710" cy="307777"/>
              </a:xfrm>
              <a:prstGeom prst="rect">
                <a:avLst/>
              </a:prstGeom>
              <a:blipFill rotWithShape="0">
                <a:blip r:embed="rId7"/>
                <a:stretch>
                  <a:fillRect l="-17857" r="-8929" b="-1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876800" y="3657600"/>
                <a:ext cx="3753271" cy="3215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0" smtClean="0">
                          <a:latin typeface="Cambria Math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balance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just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a:rPr lang="en-US" sz="2000" b="1" i="0" smtClean="0">
                          <a:latin typeface="Cambria Math" charset="0"/>
                        </a:rPr>
                        <m:t>𝐚𝐟𝐭𝐞𝐫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𝑘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charset="0"/>
                            </a:rPr>
                            <m:t>th</m:t>
                          </m:r>
                        </m:sup>
                      </m:sSup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payment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00" y="3657600"/>
                <a:ext cx="3753271" cy="321563"/>
              </a:xfrm>
              <a:prstGeom prst="rect">
                <a:avLst/>
              </a:prstGeom>
              <a:blipFill rotWithShape="0">
                <a:blip r:embed="rId8"/>
                <a:stretch>
                  <a:fillRect t="-132075" r="-1136" b="-169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Connector 21"/>
          <p:cNvCxnSpPr>
            <a:cxnSpLocks/>
          </p:cNvCxnSpPr>
          <p:nvPr/>
        </p:nvCxnSpPr>
        <p:spPr>
          <a:xfrm>
            <a:off x="1828800" y="3215640"/>
            <a:ext cx="12220" cy="365760"/>
          </a:xfrm>
          <a:prstGeom prst="line">
            <a:avLst/>
          </a:prstGeom>
          <a:ln w="25400">
            <a:solidFill>
              <a:schemeClr val="accent1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752600" y="3657600"/>
                <a:ext cx="19922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charset="0"/>
                        </a:rPr>
                        <m:t>𝐿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3657600"/>
                <a:ext cx="199222" cy="307777"/>
              </a:xfrm>
              <a:prstGeom prst="rect">
                <a:avLst/>
              </a:prstGeom>
              <a:blipFill rotWithShape="0">
                <a:blip r:embed="rId9"/>
                <a:stretch>
                  <a:fillRect l="-31250" r="-28125" b="-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905000" y="3657600"/>
                <a:ext cx="169507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0" smtClean="0">
                          <a:latin typeface="Cambria Math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loan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amount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3657600"/>
                <a:ext cx="1695079" cy="307777"/>
              </a:xfrm>
              <a:prstGeom prst="rect">
                <a:avLst/>
              </a:prstGeom>
              <a:blipFill rotWithShape="0">
                <a:blip r:embed="rId6"/>
                <a:stretch>
                  <a:fillRect l="-1439" t="-146000" r="-2518" b="-18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itle 1"/>
          <p:cNvSpPr txBox="1">
            <a:spLocks/>
          </p:cNvSpPr>
          <p:nvPr/>
        </p:nvSpPr>
        <p:spPr>
          <a:xfrm>
            <a:off x="228600" y="228600"/>
            <a:ext cx="8686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r>
              <a:rPr lang="en-US" b="1" dirty="0">
                <a:latin typeface="Bold sand ms"/>
              </a:rPr>
              <a:t>Determining Loan Balances</a:t>
            </a:r>
          </a:p>
        </p:txBody>
      </p:sp>
      <p:cxnSp>
        <p:nvCxnSpPr>
          <p:cNvPr id="21" name="Straight Connector 20"/>
          <p:cNvCxnSpPr>
            <a:cxnSpLocks/>
          </p:cNvCxnSpPr>
          <p:nvPr/>
        </p:nvCxnSpPr>
        <p:spPr>
          <a:xfrm>
            <a:off x="5486400" y="2819400"/>
            <a:ext cx="0" cy="33607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cxnSpLocks/>
          </p:cNvCxnSpPr>
          <p:nvPr/>
        </p:nvCxnSpPr>
        <p:spPr>
          <a:xfrm>
            <a:off x="7086600" y="2819400"/>
            <a:ext cx="0" cy="33607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419600" y="2286000"/>
                <a:ext cx="576072" cy="369332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2286000"/>
                <a:ext cx="576072" cy="36933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1676400" y="4416623"/>
                <a:ext cx="178574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0" smtClean="0">
                          <a:latin typeface="Cambria Math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Retrospective</m:t>
                      </m:r>
                      <m:r>
                        <a:rPr lang="en-US" sz="2000" b="0" i="0" smtClean="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4416623"/>
                <a:ext cx="1785745" cy="307777"/>
              </a:xfrm>
              <a:prstGeom prst="rect">
                <a:avLst/>
              </a:prstGeom>
              <a:blipFill rotWithShape="0">
                <a:blip r:embed="rId11"/>
                <a:stretch>
                  <a:fillRect l="-4778" t="-4000" r="-4778" b="-3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3505200" y="4416623"/>
                <a:ext cx="381559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charset="0"/>
                            </a:rPr>
                            <m:t>𝑘</m:t>
                          </m:r>
                        </m:sub>
                      </m:sSub>
                      <m:r>
                        <a:rPr lang="en-US" sz="2000" b="0" i="1" smtClean="0">
                          <a:latin typeface="Cambria Math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charset="0"/>
                        </a:rPr>
                        <m:t>𝐴𝑉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𝐿</m:t>
                          </m:r>
                        </m:e>
                      </m:d>
                      <m:r>
                        <a:rPr lang="en-US" sz="2000" b="0" i="1" smtClean="0">
                          <a:latin typeface="Cambria Math" charset="0"/>
                        </a:rPr>
                        <m:t>−</m:t>
                      </m:r>
                      <m:r>
                        <a:rPr lang="en-US" sz="2000" b="0" i="1" smtClean="0">
                          <a:latin typeface="Cambria Math" charset="0"/>
                        </a:rPr>
                        <m:t>𝐴𝑉</m:t>
                      </m:r>
                      <m:r>
                        <a:rPr lang="en-US" sz="2000" b="0" i="1" smtClean="0">
                          <a:latin typeface="Cambria Math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Past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Payments</m:t>
                      </m:r>
                      <m:r>
                        <a:rPr lang="en-US" sz="2000" b="0" i="0" smtClean="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200" y="4416623"/>
                <a:ext cx="3815596" cy="307777"/>
              </a:xfrm>
              <a:prstGeom prst="rect">
                <a:avLst/>
              </a:prstGeom>
              <a:blipFill rotWithShape="0">
                <a:blip r:embed="rId12"/>
                <a:stretch>
                  <a:fillRect l="-958" t="-146000" r="-1917" b="-18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143771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/>
          <p:cNvSpPr txBox="1">
            <a:spLocks/>
          </p:cNvSpPr>
          <p:nvPr/>
        </p:nvSpPr>
        <p:spPr>
          <a:xfrm>
            <a:off x="457200" y="1494000"/>
            <a:ext cx="80010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57150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sz="2000" dirty="0">
              <a:solidFill>
                <a:schemeClr val="tx1"/>
              </a:solidFill>
              <a:latin typeface="Bold sand ms"/>
            </a:endParaRPr>
          </a:p>
        </p:txBody>
      </p:sp>
      <p:cxnSp>
        <p:nvCxnSpPr>
          <p:cNvPr id="5" name="Straight Arrow Connector 4"/>
          <p:cNvCxnSpPr>
            <a:cxnSpLocks/>
          </p:cNvCxnSpPr>
          <p:nvPr/>
        </p:nvCxnSpPr>
        <p:spPr>
          <a:xfrm flipV="1">
            <a:off x="1295400" y="2953423"/>
            <a:ext cx="6858000" cy="1837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cxnSpLocks/>
          </p:cNvCxnSpPr>
          <p:nvPr/>
        </p:nvCxnSpPr>
        <p:spPr>
          <a:xfrm>
            <a:off x="3352800" y="2819400"/>
            <a:ext cx="0" cy="33607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cxnSpLocks/>
          </p:cNvCxnSpPr>
          <p:nvPr/>
        </p:nvCxnSpPr>
        <p:spPr>
          <a:xfrm>
            <a:off x="4876800" y="2819400"/>
            <a:ext cx="0" cy="33607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cxnSpLocks/>
          </p:cNvCxnSpPr>
          <p:nvPr/>
        </p:nvCxnSpPr>
        <p:spPr>
          <a:xfrm>
            <a:off x="6400800" y="2819400"/>
            <a:ext cx="0" cy="33607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267200" y="2286000"/>
                <a:ext cx="1219200" cy="369332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12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=130</m:t>
                      </m:r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2286000"/>
                <a:ext cx="1219200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467600" y="2286000"/>
                <a:ext cx="3810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⋯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7600" y="2286000"/>
                <a:ext cx="381000" cy="400110"/>
              </a:xfrm>
              <a:prstGeom prst="rect">
                <a:avLst/>
              </a:prstGeom>
              <a:blipFill rotWithShape="0">
                <a:blip r:embed="rId4"/>
                <a:stretch>
                  <a:fillRect t="-98485" r="-28571" b="-1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/>
          <p:cNvCxnSpPr>
            <a:cxnSpLocks/>
          </p:cNvCxnSpPr>
          <p:nvPr/>
        </p:nvCxnSpPr>
        <p:spPr>
          <a:xfrm>
            <a:off x="1828800" y="2819400"/>
            <a:ext cx="0" cy="33607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cxnSpLocks/>
          </p:cNvCxnSpPr>
          <p:nvPr/>
        </p:nvCxnSpPr>
        <p:spPr>
          <a:xfrm>
            <a:off x="6388580" y="3215640"/>
            <a:ext cx="12220" cy="365760"/>
          </a:xfrm>
          <a:prstGeom prst="line">
            <a:avLst/>
          </a:prstGeom>
          <a:ln w="25400">
            <a:solidFill>
              <a:schemeClr val="accent1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676400" y="3657600"/>
                <a:ext cx="43742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charset="0"/>
                            </a:rPr>
                            <m:t>10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3657600"/>
                <a:ext cx="437427" cy="307777"/>
              </a:xfrm>
              <a:prstGeom prst="rect">
                <a:avLst/>
              </a:prstGeom>
              <a:blipFill rotWithShape="0">
                <a:blip r:embed="rId5"/>
                <a:stretch>
                  <a:fillRect l="-12500" r="-5556"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Connector 21"/>
          <p:cNvCxnSpPr>
            <a:cxnSpLocks/>
          </p:cNvCxnSpPr>
          <p:nvPr/>
        </p:nvCxnSpPr>
        <p:spPr>
          <a:xfrm>
            <a:off x="1828800" y="3215640"/>
            <a:ext cx="12220" cy="365760"/>
          </a:xfrm>
          <a:prstGeom prst="line">
            <a:avLst/>
          </a:prstGeom>
          <a:ln w="25400">
            <a:solidFill>
              <a:schemeClr val="accent1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itle 1"/>
              <p:cNvSpPr txBox="1">
                <a:spLocks/>
              </p:cNvSpPr>
              <p:nvPr/>
            </p:nvSpPr>
            <p:spPr>
              <a:xfrm>
                <a:off x="228600" y="228600"/>
                <a:ext cx="8686800" cy="11430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spcAft>
                    <a:spcPts val="1200"/>
                  </a:spcAft>
                </a:pPr>
                <a:r>
                  <a:rPr lang="en-US" b="1" dirty="0">
                    <a:latin typeface="Bold sand m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charset="0"/>
                          </a:rPr>
                          <m:t>𝑰</m:t>
                        </m:r>
                      </m:e>
                      <m:sub>
                        <m:r>
                          <a:rPr lang="en-US" b="1" i="1" smtClean="0">
                            <a:latin typeface="Cambria Math" charset="0"/>
                          </a:rPr>
                          <m:t>𝒌</m:t>
                        </m:r>
                      </m:sub>
                    </m:sSub>
                  </m:oMath>
                </a14:m>
                <a:r>
                  <a:rPr lang="en-US" b="1" dirty="0">
                    <a:latin typeface="Bold sand ms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charset="0"/>
                          </a:rPr>
                          <m:t>𝑷</m:t>
                        </m:r>
                      </m:e>
                      <m:sub>
                        <m:r>
                          <a:rPr lang="en-US" b="1" i="1">
                            <a:latin typeface="Cambria Math" charset="0"/>
                          </a:rPr>
                          <m:t>𝒌</m:t>
                        </m:r>
                      </m:sub>
                    </m:sSub>
                    <m:r>
                      <a:rPr lang="en-US" b="1" i="1">
                        <a:latin typeface="Cambria Math" charset="0"/>
                      </a:rPr>
                      <m:t> </m:t>
                    </m:r>
                  </m:oMath>
                </a14:m>
                <a:endParaRPr lang="en-US" b="1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31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28600"/>
                <a:ext cx="8686800" cy="1143000"/>
              </a:xfrm>
              <a:prstGeom prst="rect">
                <a:avLst/>
              </a:prstGeom>
              <a:blipFill rotWithShape="0">
                <a:blip r:embed="rId6"/>
                <a:stretch>
                  <a:fillRect b="-96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1447800" y="2286000"/>
                <a:ext cx="3810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⋯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2286000"/>
                <a:ext cx="381000" cy="400110"/>
              </a:xfrm>
              <a:prstGeom prst="rect">
                <a:avLst/>
              </a:prstGeom>
              <a:blipFill rotWithShape="0">
                <a:blip r:embed="rId7"/>
                <a:stretch>
                  <a:fillRect t="-98485" r="-30645" b="-1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5791200" y="2286000"/>
                <a:ext cx="1219200" cy="369332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13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=140</m:t>
                      </m:r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0" y="2286000"/>
                <a:ext cx="1219200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2743200" y="2286000"/>
                <a:ext cx="1219200" cy="369332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11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=120</m:t>
                      </m:r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2286000"/>
                <a:ext cx="1219200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6191973" y="3657600"/>
                <a:ext cx="43742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charset="0"/>
                            </a:rPr>
                            <m:t>13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1973" y="3657600"/>
                <a:ext cx="437427" cy="307777"/>
              </a:xfrm>
              <a:prstGeom prst="rect">
                <a:avLst/>
              </a:prstGeom>
              <a:blipFill rotWithShape="0">
                <a:blip r:embed="rId10"/>
                <a:stretch>
                  <a:fillRect l="-13889" r="-5556"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133600" y="3657600"/>
                <a:ext cx="89197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charset="0"/>
                        </a:rPr>
                        <m:t>1000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0" y="3657600"/>
                <a:ext cx="891975" cy="307777"/>
              </a:xfrm>
              <a:prstGeom prst="rect">
                <a:avLst/>
              </a:prstGeom>
              <a:blipFill rotWithShape="0">
                <a:blip r:embed="rId11"/>
                <a:stretch>
                  <a:fillRect l="-2740" r="-6164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743200" y="1840468"/>
                <a:ext cx="1219200" cy="369332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11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=100</m:t>
                      </m:r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1840468"/>
                <a:ext cx="1219200" cy="369332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743200" y="1371600"/>
                <a:ext cx="1219200" cy="369332"/>
              </a:xfrm>
              <a:prstGeom prst="rect">
                <a:avLst/>
              </a:prstGeom>
              <a:solidFill>
                <a:schemeClr val="accent1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11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=20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  <a:latin typeface="Bold sand ms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1371600"/>
                <a:ext cx="1219200" cy="369332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267200" y="1828800"/>
                <a:ext cx="1219200" cy="369332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12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=95</m:t>
                      </m:r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1828800"/>
                <a:ext cx="1219200" cy="369332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267200" y="1371600"/>
                <a:ext cx="1219200" cy="369332"/>
              </a:xfrm>
              <a:prstGeom prst="rect">
                <a:avLst/>
              </a:prstGeom>
              <a:solidFill>
                <a:schemeClr val="accent1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12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=35</m:t>
                      </m:r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1371600"/>
                <a:ext cx="1219200" cy="369332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791200" y="1828800"/>
                <a:ext cx="1219200" cy="369332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13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=90</m:t>
                      </m:r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0" y="1828800"/>
                <a:ext cx="1219200" cy="369332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5791200" y="1371600"/>
                <a:ext cx="1219200" cy="369332"/>
              </a:xfrm>
              <a:prstGeom prst="rect">
                <a:avLst/>
              </a:prstGeom>
              <a:solidFill>
                <a:schemeClr val="accent1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13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=50</m:t>
                      </m:r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0" y="1371600"/>
                <a:ext cx="1219200" cy="369332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743200" y="4038600"/>
                <a:ext cx="120026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charset="0"/>
                            </a:rPr>
                            <m:t>11</m:t>
                          </m:r>
                        </m:sub>
                      </m:sSub>
                      <m:r>
                        <a:rPr lang="en-US" sz="2000" b="0" i="1" smtClean="0">
                          <a:latin typeface="Cambria Math" charset="0"/>
                        </a:rPr>
                        <m:t>=980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4038600"/>
                <a:ext cx="1200265" cy="307777"/>
              </a:xfrm>
              <a:prstGeom prst="rect">
                <a:avLst/>
              </a:prstGeom>
              <a:blipFill rotWithShape="0">
                <a:blip r:embed="rId18"/>
                <a:stretch>
                  <a:fillRect l="-4061" r="-4569" b="-1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286135" y="4035623"/>
                <a:ext cx="120026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charset="0"/>
                            </a:rPr>
                            <m:t>12</m:t>
                          </m:r>
                        </m:sub>
                      </m:sSub>
                      <m:r>
                        <a:rPr lang="en-US" sz="2000" b="0" i="1" smtClean="0">
                          <a:latin typeface="Cambria Math" charset="0"/>
                        </a:rPr>
                        <m:t>=945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6135" y="4035623"/>
                <a:ext cx="1200265" cy="307777"/>
              </a:xfrm>
              <a:prstGeom prst="rect">
                <a:avLst/>
              </a:prstGeom>
              <a:blipFill rotWithShape="0">
                <a:blip r:embed="rId19"/>
                <a:stretch>
                  <a:fillRect l="-4061" r="-5076" b="-156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6642092" y="3657600"/>
                <a:ext cx="74930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charset="0"/>
                        </a:rPr>
                        <m:t>895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2092" y="3657600"/>
                <a:ext cx="749308" cy="307777"/>
              </a:xfrm>
              <a:prstGeom prst="rect">
                <a:avLst/>
              </a:prstGeom>
              <a:blipFill rotWithShape="0">
                <a:blip r:embed="rId20"/>
                <a:stretch>
                  <a:fillRect l="-4065" r="-7317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662377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/>
          <p:cNvSpPr txBox="1">
            <a:spLocks/>
          </p:cNvSpPr>
          <p:nvPr/>
        </p:nvSpPr>
        <p:spPr>
          <a:xfrm>
            <a:off x="457200" y="1494000"/>
            <a:ext cx="80010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57150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sz="2000" dirty="0">
              <a:solidFill>
                <a:schemeClr val="tx1"/>
              </a:solidFill>
              <a:latin typeface="Bold sand ms"/>
            </a:endParaRPr>
          </a:p>
        </p:txBody>
      </p:sp>
      <p:cxnSp>
        <p:nvCxnSpPr>
          <p:cNvPr id="5" name="Straight Arrow Connector 4"/>
          <p:cNvCxnSpPr>
            <a:cxnSpLocks/>
          </p:cNvCxnSpPr>
          <p:nvPr/>
        </p:nvCxnSpPr>
        <p:spPr>
          <a:xfrm flipV="1">
            <a:off x="1295400" y="2953423"/>
            <a:ext cx="6858000" cy="1837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cxnSpLocks/>
          </p:cNvCxnSpPr>
          <p:nvPr/>
        </p:nvCxnSpPr>
        <p:spPr>
          <a:xfrm>
            <a:off x="3352800" y="2819400"/>
            <a:ext cx="0" cy="33607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cxnSpLocks/>
          </p:cNvCxnSpPr>
          <p:nvPr/>
        </p:nvCxnSpPr>
        <p:spPr>
          <a:xfrm>
            <a:off x="4876800" y="2819400"/>
            <a:ext cx="0" cy="33607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cxnSpLocks/>
          </p:cNvCxnSpPr>
          <p:nvPr/>
        </p:nvCxnSpPr>
        <p:spPr>
          <a:xfrm>
            <a:off x="6400800" y="2819400"/>
            <a:ext cx="0" cy="33607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267200" y="2286000"/>
                <a:ext cx="1219200" cy="369332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12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=130</m:t>
                      </m:r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2286000"/>
                <a:ext cx="1219200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467600" y="2286000"/>
                <a:ext cx="3810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⋯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7600" y="2286000"/>
                <a:ext cx="381000" cy="400110"/>
              </a:xfrm>
              <a:prstGeom prst="rect">
                <a:avLst/>
              </a:prstGeom>
              <a:blipFill rotWithShape="0">
                <a:blip r:embed="rId4"/>
                <a:stretch>
                  <a:fillRect t="-98485" r="-28571" b="-1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/>
          <p:cNvCxnSpPr>
            <a:cxnSpLocks/>
          </p:cNvCxnSpPr>
          <p:nvPr/>
        </p:nvCxnSpPr>
        <p:spPr>
          <a:xfrm>
            <a:off x="1828800" y="2819400"/>
            <a:ext cx="0" cy="33607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cxnSpLocks/>
          </p:cNvCxnSpPr>
          <p:nvPr/>
        </p:nvCxnSpPr>
        <p:spPr>
          <a:xfrm>
            <a:off x="6388580" y="3215640"/>
            <a:ext cx="12220" cy="365760"/>
          </a:xfrm>
          <a:prstGeom prst="line">
            <a:avLst/>
          </a:prstGeom>
          <a:ln w="25400">
            <a:solidFill>
              <a:schemeClr val="accent1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676400" y="3657600"/>
                <a:ext cx="43742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charset="0"/>
                            </a:rPr>
                            <m:t>10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3657600"/>
                <a:ext cx="437427" cy="307777"/>
              </a:xfrm>
              <a:prstGeom prst="rect">
                <a:avLst/>
              </a:prstGeom>
              <a:blipFill rotWithShape="0">
                <a:blip r:embed="rId5"/>
                <a:stretch>
                  <a:fillRect l="-12500" r="-5556"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Connector 21"/>
          <p:cNvCxnSpPr>
            <a:cxnSpLocks/>
          </p:cNvCxnSpPr>
          <p:nvPr/>
        </p:nvCxnSpPr>
        <p:spPr>
          <a:xfrm>
            <a:off x="1828800" y="3215640"/>
            <a:ext cx="12220" cy="365760"/>
          </a:xfrm>
          <a:prstGeom prst="line">
            <a:avLst/>
          </a:prstGeom>
          <a:ln w="25400">
            <a:solidFill>
              <a:schemeClr val="accent1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itle 1"/>
              <p:cNvSpPr txBox="1">
                <a:spLocks/>
              </p:cNvSpPr>
              <p:nvPr/>
            </p:nvSpPr>
            <p:spPr>
              <a:xfrm>
                <a:off x="228600" y="228600"/>
                <a:ext cx="8686800" cy="11430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spcAft>
                    <a:spcPts val="1200"/>
                  </a:spcAft>
                </a:pPr>
                <a:r>
                  <a:rPr lang="en-US" b="1" dirty="0">
                    <a:latin typeface="Bold sand m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charset="0"/>
                          </a:rPr>
                          <m:t>𝑰</m:t>
                        </m:r>
                      </m:e>
                      <m:sub>
                        <m:r>
                          <a:rPr lang="en-US" b="1" i="1" smtClean="0">
                            <a:latin typeface="Cambria Math" charset="0"/>
                          </a:rPr>
                          <m:t>𝒌</m:t>
                        </m:r>
                      </m:sub>
                    </m:sSub>
                  </m:oMath>
                </a14:m>
                <a:r>
                  <a:rPr lang="en-US" b="1" dirty="0">
                    <a:latin typeface="Bold sand ms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charset="0"/>
                          </a:rPr>
                          <m:t>𝑷</m:t>
                        </m:r>
                      </m:e>
                      <m:sub>
                        <m:r>
                          <a:rPr lang="en-US" b="1" i="1">
                            <a:latin typeface="Cambria Math" charset="0"/>
                          </a:rPr>
                          <m:t>𝒌</m:t>
                        </m:r>
                      </m:sub>
                    </m:sSub>
                    <m:r>
                      <a:rPr lang="en-US" b="1" i="1">
                        <a:latin typeface="Cambria Math" charset="0"/>
                      </a:rPr>
                      <m:t> </m:t>
                    </m:r>
                  </m:oMath>
                </a14:m>
                <a:endParaRPr lang="en-US" b="1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31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28600"/>
                <a:ext cx="8686800" cy="1143000"/>
              </a:xfrm>
              <a:prstGeom prst="rect">
                <a:avLst/>
              </a:prstGeom>
              <a:blipFill rotWithShape="0">
                <a:blip r:embed="rId6"/>
                <a:stretch>
                  <a:fillRect b="-96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1447800" y="2286000"/>
                <a:ext cx="3810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⋯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2286000"/>
                <a:ext cx="381000" cy="400110"/>
              </a:xfrm>
              <a:prstGeom prst="rect">
                <a:avLst/>
              </a:prstGeom>
              <a:blipFill rotWithShape="0">
                <a:blip r:embed="rId7"/>
                <a:stretch>
                  <a:fillRect t="-98485" r="-30645" b="-1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5791200" y="2286000"/>
                <a:ext cx="1219200" cy="369332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13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=140</m:t>
                      </m:r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0" y="2286000"/>
                <a:ext cx="1219200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2743200" y="2286000"/>
                <a:ext cx="1219200" cy="369332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11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=120</m:t>
                      </m:r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2286000"/>
                <a:ext cx="1219200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6191973" y="3657600"/>
                <a:ext cx="43742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charset="0"/>
                            </a:rPr>
                            <m:t>13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1973" y="3657600"/>
                <a:ext cx="437427" cy="307777"/>
              </a:xfrm>
              <a:prstGeom prst="rect">
                <a:avLst/>
              </a:prstGeom>
              <a:blipFill rotWithShape="0">
                <a:blip r:embed="rId10"/>
                <a:stretch>
                  <a:fillRect l="-13889" r="-5556"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133600" y="3657600"/>
                <a:ext cx="89197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charset="0"/>
                        </a:rPr>
                        <m:t>1000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0" y="3657600"/>
                <a:ext cx="891975" cy="307777"/>
              </a:xfrm>
              <a:prstGeom prst="rect">
                <a:avLst/>
              </a:prstGeom>
              <a:blipFill rotWithShape="0">
                <a:blip r:embed="rId11"/>
                <a:stretch>
                  <a:fillRect l="-2740" r="-6164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743200" y="1840468"/>
                <a:ext cx="1219200" cy="369332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11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=100</m:t>
                      </m:r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1840468"/>
                <a:ext cx="1219200" cy="369332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743200" y="1371600"/>
                <a:ext cx="1219200" cy="369332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11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=20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  <a:latin typeface="Bold sand ms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1371600"/>
                <a:ext cx="1219200" cy="369332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267200" y="1828800"/>
                <a:ext cx="1219200" cy="369332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12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=95</m:t>
                      </m:r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1828800"/>
                <a:ext cx="1219200" cy="369332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267200" y="1371600"/>
                <a:ext cx="1219200" cy="369332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12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=35</m:t>
                      </m:r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1371600"/>
                <a:ext cx="1219200" cy="369332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791200" y="1828800"/>
                <a:ext cx="1219200" cy="369332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13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=90</m:t>
                      </m:r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0" y="1828800"/>
                <a:ext cx="1219200" cy="369332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5791200" y="1371600"/>
                <a:ext cx="1219200" cy="369332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13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=50</m:t>
                      </m:r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0" y="1371600"/>
                <a:ext cx="1219200" cy="369332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6642092" y="3657600"/>
                <a:ext cx="74930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charset="0"/>
                        </a:rPr>
                        <m:t>895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2092" y="3657600"/>
                <a:ext cx="749308" cy="307777"/>
              </a:xfrm>
              <a:prstGeom prst="rect">
                <a:avLst/>
              </a:prstGeom>
              <a:blipFill rotWithShape="0">
                <a:blip r:embed="rId18"/>
                <a:stretch>
                  <a:fillRect l="-4065" r="-7317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669869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/>
          <p:cNvSpPr txBox="1">
            <a:spLocks/>
          </p:cNvSpPr>
          <p:nvPr/>
        </p:nvSpPr>
        <p:spPr>
          <a:xfrm>
            <a:off x="457200" y="1494000"/>
            <a:ext cx="80010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57150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sz="2000" dirty="0">
              <a:solidFill>
                <a:schemeClr val="tx1"/>
              </a:solidFill>
              <a:latin typeface="Bold sand ms"/>
            </a:endParaRPr>
          </a:p>
        </p:txBody>
      </p:sp>
      <p:cxnSp>
        <p:nvCxnSpPr>
          <p:cNvPr id="5" name="Straight Arrow Connector 4"/>
          <p:cNvCxnSpPr>
            <a:cxnSpLocks/>
          </p:cNvCxnSpPr>
          <p:nvPr/>
        </p:nvCxnSpPr>
        <p:spPr>
          <a:xfrm flipV="1">
            <a:off x="1295400" y="2953423"/>
            <a:ext cx="6858000" cy="1837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cxnSpLocks/>
          </p:cNvCxnSpPr>
          <p:nvPr/>
        </p:nvCxnSpPr>
        <p:spPr>
          <a:xfrm>
            <a:off x="3352800" y="2819400"/>
            <a:ext cx="0" cy="33607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cxnSpLocks/>
          </p:cNvCxnSpPr>
          <p:nvPr/>
        </p:nvCxnSpPr>
        <p:spPr>
          <a:xfrm>
            <a:off x="4876800" y="2819400"/>
            <a:ext cx="0" cy="33607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cxnSpLocks/>
          </p:cNvCxnSpPr>
          <p:nvPr/>
        </p:nvCxnSpPr>
        <p:spPr>
          <a:xfrm>
            <a:off x="6400800" y="2819400"/>
            <a:ext cx="0" cy="33607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267200" y="2286000"/>
                <a:ext cx="1219200" cy="369332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12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=130</m:t>
                      </m:r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2286000"/>
                <a:ext cx="1219200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467600" y="2286000"/>
                <a:ext cx="3810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⋯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7600" y="2286000"/>
                <a:ext cx="381000" cy="400110"/>
              </a:xfrm>
              <a:prstGeom prst="rect">
                <a:avLst/>
              </a:prstGeom>
              <a:blipFill rotWithShape="0">
                <a:blip r:embed="rId4"/>
                <a:stretch>
                  <a:fillRect t="-98485" r="-28571" b="-1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/>
          <p:cNvCxnSpPr>
            <a:cxnSpLocks/>
          </p:cNvCxnSpPr>
          <p:nvPr/>
        </p:nvCxnSpPr>
        <p:spPr>
          <a:xfrm>
            <a:off x="1828800" y="2819400"/>
            <a:ext cx="0" cy="33607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cxnSpLocks/>
          </p:cNvCxnSpPr>
          <p:nvPr/>
        </p:nvCxnSpPr>
        <p:spPr>
          <a:xfrm>
            <a:off x="6388580" y="3215640"/>
            <a:ext cx="12220" cy="365760"/>
          </a:xfrm>
          <a:prstGeom prst="line">
            <a:avLst/>
          </a:prstGeom>
          <a:ln w="25400">
            <a:solidFill>
              <a:schemeClr val="accent1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676400" y="3657600"/>
                <a:ext cx="43742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charset="0"/>
                            </a:rPr>
                            <m:t>10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3657600"/>
                <a:ext cx="437427" cy="307777"/>
              </a:xfrm>
              <a:prstGeom prst="rect">
                <a:avLst/>
              </a:prstGeom>
              <a:blipFill rotWithShape="0">
                <a:blip r:embed="rId5"/>
                <a:stretch>
                  <a:fillRect l="-12500" r="-5556"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Connector 21"/>
          <p:cNvCxnSpPr>
            <a:cxnSpLocks/>
          </p:cNvCxnSpPr>
          <p:nvPr/>
        </p:nvCxnSpPr>
        <p:spPr>
          <a:xfrm>
            <a:off x="1828800" y="3215640"/>
            <a:ext cx="12220" cy="365760"/>
          </a:xfrm>
          <a:prstGeom prst="line">
            <a:avLst/>
          </a:prstGeom>
          <a:ln w="25400">
            <a:solidFill>
              <a:schemeClr val="accent1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itle 1"/>
              <p:cNvSpPr txBox="1">
                <a:spLocks/>
              </p:cNvSpPr>
              <p:nvPr/>
            </p:nvSpPr>
            <p:spPr>
              <a:xfrm>
                <a:off x="228600" y="228600"/>
                <a:ext cx="8686800" cy="11430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spcAft>
                    <a:spcPts val="1200"/>
                  </a:spcAft>
                </a:pPr>
                <a:r>
                  <a:rPr lang="en-US" b="1" dirty="0">
                    <a:latin typeface="Bold sand m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charset="0"/>
                          </a:rPr>
                          <m:t>𝑰</m:t>
                        </m:r>
                      </m:e>
                      <m:sub>
                        <m:r>
                          <a:rPr lang="en-US" b="1" i="1" smtClean="0">
                            <a:latin typeface="Cambria Math" charset="0"/>
                          </a:rPr>
                          <m:t>𝒌</m:t>
                        </m:r>
                      </m:sub>
                    </m:sSub>
                  </m:oMath>
                </a14:m>
                <a:r>
                  <a:rPr lang="en-US" b="1" dirty="0">
                    <a:latin typeface="Bold sand ms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charset="0"/>
                          </a:rPr>
                          <m:t>𝑷</m:t>
                        </m:r>
                      </m:e>
                      <m:sub>
                        <m:r>
                          <a:rPr lang="en-US" b="1" i="1">
                            <a:latin typeface="Cambria Math" charset="0"/>
                          </a:rPr>
                          <m:t>𝒌</m:t>
                        </m:r>
                      </m:sub>
                    </m:sSub>
                    <m:r>
                      <a:rPr lang="en-US" b="1" i="1">
                        <a:latin typeface="Cambria Math" charset="0"/>
                      </a:rPr>
                      <m:t> </m:t>
                    </m:r>
                  </m:oMath>
                </a14:m>
                <a:endParaRPr lang="en-US" b="1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31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28600"/>
                <a:ext cx="8686800" cy="1143000"/>
              </a:xfrm>
              <a:prstGeom prst="rect">
                <a:avLst/>
              </a:prstGeom>
              <a:blipFill rotWithShape="0">
                <a:blip r:embed="rId6"/>
                <a:stretch>
                  <a:fillRect b="-96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1447800" y="2286000"/>
                <a:ext cx="3810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⋯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2286000"/>
                <a:ext cx="381000" cy="400110"/>
              </a:xfrm>
              <a:prstGeom prst="rect">
                <a:avLst/>
              </a:prstGeom>
              <a:blipFill rotWithShape="0">
                <a:blip r:embed="rId7"/>
                <a:stretch>
                  <a:fillRect t="-98485" r="-30645" b="-1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5791200" y="2286000"/>
                <a:ext cx="1219200" cy="369332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13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=140</m:t>
                      </m:r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0" y="2286000"/>
                <a:ext cx="1219200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2743200" y="2286000"/>
                <a:ext cx="1219200" cy="369332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11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=120</m:t>
                      </m:r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2286000"/>
                <a:ext cx="1219200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6191973" y="3657600"/>
                <a:ext cx="43742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charset="0"/>
                            </a:rPr>
                            <m:t>13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1973" y="3657600"/>
                <a:ext cx="437427" cy="307777"/>
              </a:xfrm>
              <a:prstGeom prst="rect">
                <a:avLst/>
              </a:prstGeom>
              <a:blipFill rotWithShape="0">
                <a:blip r:embed="rId10"/>
                <a:stretch>
                  <a:fillRect l="-13889" r="-5556"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133600" y="3657600"/>
                <a:ext cx="89197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charset="0"/>
                        </a:rPr>
                        <m:t>1000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0" y="3657600"/>
                <a:ext cx="891975" cy="307777"/>
              </a:xfrm>
              <a:prstGeom prst="rect">
                <a:avLst/>
              </a:prstGeom>
              <a:blipFill rotWithShape="0">
                <a:blip r:embed="rId11"/>
                <a:stretch>
                  <a:fillRect l="-2740" r="-6164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743200" y="1840468"/>
                <a:ext cx="1219200" cy="369332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11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=100</m:t>
                      </m:r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1840468"/>
                <a:ext cx="1219200" cy="369332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743200" y="1371600"/>
                <a:ext cx="1219200" cy="369332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11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=20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  <a:latin typeface="Bold sand ms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1371600"/>
                <a:ext cx="1219200" cy="369332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267200" y="1828800"/>
                <a:ext cx="1219200" cy="369332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12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=95</m:t>
                      </m:r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1828800"/>
                <a:ext cx="1219200" cy="369332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267200" y="1371600"/>
                <a:ext cx="1219200" cy="369332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12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=35</m:t>
                      </m:r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1371600"/>
                <a:ext cx="1219200" cy="369332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791200" y="1828800"/>
                <a:ext cx="1219200" cy="369332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13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=90</m:t>
                      </m:r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0" y="1828800"/>
                <a:ext cx="1219200" cy="369332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5791200" y="1371600"/>
                <a:ext cx="1219200" cy="369332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13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=50</m:t>
                      </m:r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0" y="1371600"/>
                <a:ext cx="1219200" cy="369332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6642092" y="3657600"/>
                <a:ext cx="74930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charset="0"/>
                        </a:rPr>
                        <m:t>895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2092" y="3657600"/>
                <a:ext cx="749308" cy="307777"/>
              </a:xfrm>
              <a:prstGeom prst="rect">
                <a:avLst/>
              </a:prstGeom>
              <a:blipFill rotWithShape="0">
                <a:blip r:embed="rId18"/>
                <a:stretch>
                  <a:fillRect l="-4065" r="-7317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457200" y="4114755"/>
                <a:ext cx="830580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What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is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the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amount</m:t>
                      </m:r>
                      <m:r>
                        <a:rPr lang="en-US" sz="200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smtClean="0">
                          <a:latin typeface="Cambria Math" charset="0"/>
                        </a:rPr>
                        <m:t>of</m:t>
                      </m:r>
                      <m:r>
                        <a:rPr lang="en-US" sz="200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Principal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Repaid</m:t>
                      </m:r>
                      <m:r>
                        <a:rPr lang="en-US" sz="200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from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time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charset="0"/>
                        </a:rPr>
                        <m:t>𝑡</m:t>
                      </m:r>
                      <m:r>
                        <a:rPr lang="en-US" sz="2000" b="0" i="1" smtClean="0">
                          <a:latin typeface="Cambria Math" charset="0"/>
                        </a:rPr>
                        <m:t>=10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to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time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charset="0"/>
                        </a:rPr>
                        <m:t>𝑡</m:t>
                      </m:r>
                      <m:r>
                        <a:rPr lang="en-US" sz="2000" b="0" i="1" smtClean="0">
                          <a:latin typeface="Cambria Math" charset="0"/>
                        </a:rPr>
                        <m:t>=13?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4114755"/>
                <a:ext cx="8305800" cy="400110"/>
              </a:xfrm>
              <a:prstGeom prst="rect">
                <a:avLst/>
              </a:prstGeom>
              <a:blipFill rotWithShape="0">
                <a:blip r:embed="rId19"/>
                <a:stretch>
                  <a:fillRect t="-98485" b="-1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304161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/>
          <p:cNvSpPr txBox="1">
            <a:spLocks/>
          </p:cNvSpPr>
          <p:nvPr/>
        </p:nvSpPr>
        <p:spPr>
          <a:xfrm>
            <a:off x="457200" y="1494000"/>
            <a:ext cx="80010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57150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sz="2000" dirty="0">
              <a:solidFill>
                <a:schemeClr val="tx1"/>
              </a:solidFill>
              <a:latin typeface="Bold sand ms"/>
            </a:endParaRPr>
          </a:p>
        </p:txBody>
      </p:sp>
      <p:cxnSp>
        <p:nvCxnSpPr>
          <p:cNvPr id="5" name="Straight Arrow Connector 4"/>
          <p:cNvCxnSpPr>
            <a:cxnSpLocks/>
          </p:cNvCxnSpPr>
          <p:nvPr/>
        </p:nvCxnSpPr>
        <p:spPr>
          <a:xfrm flipV="1">
            <a:off x="1295400" y="2953423"/>
            <a:ext cx="6858000" cy="1837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cxnSpLocks/>
          </p:cNvCxnSpPr>
          <p:nvPr/>
        </p:nvCxnSpPr>
        <p:spPr>
          <a:xfrm>
            <a:off x="3352800" y="2819400"/>
            <a:ext cx="0" cy="33607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cxnSpLocks/>
          </p:cNvCxnSpPr>
          <p:nvPr/>
        </p:nvCxnSpPr>
        <p:spPr>
          <a:xfrm>
            <a:off x="4876800" y="2819400"/>
            <a:ext cx="0" cy="33607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cxnSpLocks/>
          </p:cNvCxnSpPr>
          <p:nvPr/>
        </p:nvCxnSpPr>
        <p:spPr>
          <a:xfrm>
            <a:off x="6400800" y="2819400"/>
            <a:ext cx="0" cy="33607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267200" y="2286000"/>
                <a:ext cx="1219200" cy="369332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12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=130</m:t>
                      </m:r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2286000"/>
                <a:ext cx="1219200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467600" y="2286000"/>
                <a:ext cx="3810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⋯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7600" y="2286000"/>
                <a:ext cx="381000" cy="400110"/>
              </a:xfrm>
              <a:prstGeom prst="rect">
                <a:avLst/>
              </a:prstGeom>
              <a:blipFill rotWithShape="0">
                <a:blip r:embed="rId4"/>
                <a:stretch>
                  <a:fillRect t="-98485" r="-28571" b="-1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/>
          <p:cNvCxnSpPr>
            <a:cxnSpLocks/>
          </p:cNvCxnSpPr>
          <p:nvPr/>
        </p:nvCxnSpPr>
        <p:spPr>
          <a:xfrm>
            <a:off x="1828800" y="2819400"/>
            <a:ext cx="0" cy="33607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cxnSpLocks/>
          </p:cNvCxnSpPr>
          <p:nvPr/>
        </p:nvCxnSpPr>
        <p:spPr>
          <a:xfrm>
            <a:off x="6388580" y="3215640"/>
            <a:ext cx="12220" cy="365760"/>
          </a:xfrm>
          <a:prstGeom prst="line">
            <a:avLst/>
          </a:prstGeom>
          <a:ln w="25400">
            <a:solidFill>
              <a:schemeClr val="accent1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676400" y="3657600"/>
                <a:ext cx="43742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charset="0"/>
                            </a:rPr>
                            <m:t>10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3657600"/>
                <a:ext cx="437427" cy="307777"/>
              </a:xfrm>
              <a:prstGeom prst="rect">
                <a:avLst/>
              </a:prstGeom>
              <a:blipFill rotWithShape="0">
                <a:blip r:embed="rId5"/>
                <a:stretch>
                  <a:fillRect l="-12500" r="-5556"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Connector 21"/>
          <p:cNvCxnSpPr>
            <a:cxnSpLocks/>
          </p:cNvCxnSpPr>
          <p:nvPr/>
        </p:nvCxnSpPr>
        <p:spPr>
          <a:xfrm>
            <a:off x="1828800" y="3215640"/>
            <a:ext cx="12220" cy="365760"/>
          </a:xfrm>
          <a:prstGeom prst="line">
            <a:avLst/>
          </a:prstGeom>
          <a:ln w="25400">
            <a:solidFill>
              <a:schemeClr val="accent1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itle 1"/>
              <p:cNvSpPr txBox="1">
                <a:spLocks/>
              </p:cNvSpPr>
              <p:nvPr/>
            </p:nvSpPr>
            <p:spPr>
              <a:xfrm>
                <a:off x="228600" y="228600"/>
                <a:ext cx="8686800" cy="11430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spcAft>
                    <a:spcPts val="1200"/>
                  </a:spcAft>
                </a:pPr>
                <a:r>
                  <a:rPr lang="en-US" b="1" dirty="0">
                    <a:latin typeface="Bold sand m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charset="0"/>
                          </a:rPr>
                          <m:t>𝑰</m:t>
                        </m:r>
                      </m:e>
                      <m:sub>
                        <m:r>
                          <a:rPr lang="en-US" b="1" i="1" smtClean="0">
                            <a:latin typeface="Cambria Math" charset="0"/>
                          </a:rPr>
                          <m:t>𝒌</m:t>
                        </m:r>
                      </m:sub>
                    </m:sSub>
                  </m:oMath>
                </a14:m>
                <a:r>
                  <a:rPr lang="en-US" b="1" dirty="0">
                    <a:latin typeface="Bold sand ms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charset="0"/>
                          </a:rPr>
                          <m:t>𝑷</m:t>
                        </m:r>
                      </m:e>
                      <m:sub>
                        <m:r>
                          <a:rPr lang="en-US" b="1" i="1">
                            <a:latin typeface="Cambria Math" charset="0"/>
                          </a:rPr>
                          <m:t>𝒌</m:t>
                        </m:r>
                      </m:sub>
                    </m:sSub>
                    <m:r>
                      <a:rPr lang="en-US" b="1" i="1">
                        <a:latin typeface="Cambria Math" charset="0"/>
                      </a:rPr>
                      <m:t> </m:t>
                    </m:r>
                  </m:oMath>
                </a14:m>
                <a:endParaRPr lang="en-US" b="1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31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28600"/>
                <a:ext cx="8686800" cy="1143000"/>
              </a:xfrm>
              <a:prstGeom prst="rect">
                <a:avLst/>
              </a:prstGeom>
              <a:blipFill rotWithShape="0">
                <a:blip r:embed="rId6"/>
                <a:stretch>
                  <a:fillRect b="-96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1447800" y="2286000"/>
                <a:ext cx="3810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⋯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2286000"/>
                <a:ext cx="381000" cy="400110"/>
              </a:xfrm>
              <a:prstGeom prst="rect">
                <a:avLst/>
              </a:prstGeom>
              <a:blipFill rotWithShape="0">
                <a:blip r:embed="rId7"/>
                <a:stretch>
                  <a:fillRect t="-98485" r="-30645" b="-1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5791200" y="2286000"/>
                <a:ext cx="1219200" cy="369332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13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=140</m:t>
                      </m:r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0" y="2286000"/>
                <a:ext cx="1219200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2743200" y="2286000"/>
                <a:ext cx="1219200" cy="369332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11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=120</m:t>
                      </m:r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2286000"/>
                <a:ext cx="1219200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6191973" y="3657600"/>
                <a:ext cx="43742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charset="0"/>
                            </a:rPr>
                            <m:t>13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1973" y="3657600"/>
                <a:ext cx="437427" cy="307777"/>
              </a:xfrm>
              <a:prstGeom prst="rect">
                <a:avLst/>
              </a:prstGeom>
              <a:blipFill rotWithShape="0">
                <a:blip r:embed="rId10"/>
                <a:stretch>
                  <a:fillRect l="-13889" r="-5556"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133600" y="3657600"/>
                <a:ext cx="89197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charset="0"/>
                        </a:rPr>
                        <m:t>1000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0" y="3657600"/>
                <a:ext cx="891975" cy="307777"/>
              </a:xfrm>
              <a:prstGeom prst="rect">
                <a:avLst/>
              </a:prstGeom>
              <a:blipFill rotWithShape="0">
                <a:blip r:embed="rId11"/>
                <a:stretch>
                  <a:fillRect l="-2740" r="-6164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743200" y="1840468"/>
                <a:ext cx="1219200" cy="369332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11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=100</m:t>
                      </m:r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1840468"/>
                <a:ext cx="1219200" cy="369332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743200" y="1371600"/>
                <a:ext cx="1219200" cy="369332"/>
              </a:xfrm>
              <a:prstGeom prst="rect">
                <a:avLst/>
              </a:prstGeom>
              <a:solidFill>
                <a:schemeClr val="accent1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11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=20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  <a:latin typeface="Bold sand ms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1371600"/>
                <a:ext cx="1219200" cy="369332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267200" y="1828800"/>
                <a:ext cx="1219200" cy="369332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12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=95</m:t>
                      </m:r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1828800"/>
                <a:ext cx="1219200" cy="369332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267200" y="1371600"/>
                <a:ext cx="1219200" cy="369332"/>
              </a:xfrm>
              <a:prstGeom prst="rect">
                <a:avLst/>
              </a:prstGeom>
              <a:solidFill>
                <a:schemeClr val="accent1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12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=35</m:t>
                      </m:r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1371600"/>
                <a:ext cx="1219200" cy="369332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791200" y="1828800"/>
                <a:ext cx="1219200" cy="369332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13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=90</m:t>
                      </m:r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0" y="1828800"/>
                <a:ext cx="1219200" cy="369332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5791200" y="1371600"/>
                <a:ext cx="1219200" cy="369332"/>
              </a:xfrm>
              <a:prstGeom prst="rect">
                <a:avLst/>
              </a:prstGeom>
              <a:solidFill>
                <a:schemeClr val="accent1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13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=50</m:t>
                      </m:r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0" y="1371600"/>
                <a:ext cx="1219200" cy="369332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6642092" y="3657600"/>
                <a:ext cx="74930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charset="0"/>
                        </a:rPr>
                        <m:t>895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2092" y="3657600"/>
                <a:ext cx="749308" cy="307777"/>
              </a:xfrm>
              <a:prstGeom prst="rect">
                <a:avLst/>
              </a:prstGeom>
              <a:blipFill rotWithShape="0">
                <a:blip r:embed="rId18"/>
                <a:stretch>
                  <a:fillRect l="-4065" r="-7317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457200" y="4114755"/>
                <a:ext cx="830580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What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is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the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amount</m:t>
                      </m:r>
                      <m:r>
                        <a:rPr lang="en-US" sz="200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smtClean="0">
                          <a:latin typeface="Cambria Math" charset="0"/>
                        </a:rPr>
                        <m:t>of</m:t>
                      </m:r>
                      <m:r>
                        <a:rPr lang="en-US" sz="200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Principal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Repaid</m:t>
                      </m:r>
                      <m:r>
                        <a:rPr lang="en-US" sz="200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from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time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charset="0"/>
                        </a:rPr>
                        <m:t>𝑡</m:t>
                      </m:r>
                      <m:r>
                        <a:rPr lang="en-US" sz="2000" b="0" i="1" smtClean="0">
                          <a:latin typeface="Cambria Math" charset="0"/>
                        </a:rPr>
                        <m:t>=10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to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time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charset="0"/>
                        </a:rPr>
                        <m:t>𝑡</m:t>
                      </m:r>
                      <m:r>
                        <a:rPr lang="en-US" sz="2000" b="0" i="1" smtClean="0">
                          <a:latin typeface="Cambria Math" charset="0"/>
                        </a:rPr>
                        <m:t>=13?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4114755"/>
                <a:ext cx="8305800" cy="400110"/>
              </a:xfrm>
              <a:prstGeom prst="rect">
                <a:avLst/>
              </a:prstGeom>
              <a:blipFill rotWithShape="0">
                <a:blip r:embed="rId19"/>
                <a:stretch>
                  <a:fillRect t="-98485" b="-1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990600" y="4629090"/>
                <a:ext cx="190500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Answer</m:t>
                      </m:r>
                      <m:r>
                        <a:rPr lang="en-US" sz="2000" b="0" i="0" smtClean="0">
                          <a:latin typeface="Cambria Math" charset="0"/>
                        </a:rPr>
                        <m:t>: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4629090"/>
                <a:ext cx="1905000" cy="400110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2400300" y="4637265"/>
                <a:ext cx="247650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smtClean="0">
                          <a:latin typeface="Cambria Math" charset="0"/>
                        </a:rPr>
                        <m:t>2</m:t>
                      </m:r>
                      <m:r>
                        <a:rPr lang="en-US" sz="2000" b="0" i="0" smtClean="0">
                          <a:latin typeface="Cambria Math" charset="0"/>
                        </a:rPr>
                        <m:t>0+35+50=105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0300" y="4637265"/>
                <a:ext cx="2476500" cy="400110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353842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/>
          <p:cNvSpPr txBox="1">
            <a:spLocks/>
          </p:cNvSpPr>
          <p:nvPr/>
        </p:nvSpPr>
        <p:spPr>
          <a:xfrm>
            <a:off x="457200" y="1494000"/>
            <a:ext cx="80010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57150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sz="2000" dirty="0">
              <a:solidFill>
                <a:schemeClr val="tx1"/>
              </a:solidFill>
              <a:latin typeface="Bold sand ms"/>
            </a:endParaRPr>
          </a:p>
        </p:txBody>
      </p:sp>
      <p:cxnSp>
        <p:nvCxnSpPr>
          <p:cNvPr id="5" name="Straight Arrow Connector 4"/>
          <p:cNvCxnSpPr>
            <a:cxnSpLocks/>
          </p:cNvCxnSpPr>
          <p:nvPr/>
        </p:nvCxnSpPr>
        <p:spPr>
          <a:xfrm flipV="1">
            <a:off x="1295400" y="2953423"/>
            <a:ext cx="6858000" cy="1837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cxnSpLocks/>
          </p:cNvCxnSpPr>
          <p:nvPr/>
        </p:nvCxnSpPr>
        <p:spPr>
          <a:xfrm>
            <a:off x="3352800" y="2819400"/>
            <a:ext cx="0" cy="33607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cxnSpLocks/>
          </p:cNvCxnSpPr>
          <p:nvPr/>
        </p:nvCxnSpPr>
        <p:spPr>
          <a:xfrm>
            <a:off x="4876800" y="2819400"/>
            <a:ext cx="0" cy="33607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cxnSpLocks/>
          </p:cNvCxnSpPr>
          <p:nvPr/>
        </p:nvCxnSpPr>
        <p:spPr>
          <a:xfrm>
            <a:off x="6400800" y="2819400"/>
            <a:ext cx="0" cy="33607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267200" y="2286000"/>
                <a:ext cx="1219200" cy="369332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12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=130</m:t>
                      </m:r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2286000"/>
                <a:ext cx="1219200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467600" y="2286000"/>
                <a:ext cx="3810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⋯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7600" y="2286000"/>
                <a:ext cx="381000" cy="400110"/>
              </a:xfrm>
              <a:prstGeom prst="rect">
                <a:avLst/>
              </a:prstGeom>
              <a:blipFill rotWithShape="0">
                <a:blip r:embed="rId4"/>
                <a:stretch>
                  <a:fillRect t="-98485" r="-28571" b="-1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/>
          <p:cNvCxnSpPr>
            <a:cxnSpLocks/>
          </p:cNvCxnSpPr>
          <p:nvPr/>
        </p:nvCxnSpPr>
        <p:spPr>
          <a:xfrm>
            <a:off x="1828800" y="2819400"/>
            <a:ext cx="0" cy="33607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cxnSpLocks/>
          </p:cNvCxnSpPr>
          <p:nvPr/>
        </p:nvCxnSpPr>
        <p:spPr>
          <a:xfrm>
            <a:off x="6388580" y="3215640"/>
            <a:ext cx="12220" cy="365760"/>
          </a:xfrm>
          <a:prstGeom prst="line">
            <a:avLst/>
          </a:prstGeom>
          <a:ln w="25400">
            <a:solidFill>
              <a:schemeClr val="accent1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676400" y="3657600"/>
                <a:ext cx="43742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charset="0"/>
                            </a:rPr>
                            <m:t>10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3657600"/>
                <a:ext cx="437427" cy="307777"/>
              </a:xfrm>
              <a:prstGeom prst="rect">
                <a:avLst/>
              </a:prstGeom>
              <a:blipFill rotWithShape="0">
                <a:blip r:embed="rId5"/>
                <a:stretch>
                  <a:fillRect l="-12500" r="-5556"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Connector 21"/>
          <p:cNvCxnSpPr>
            <a:cxnSpLocks/>
          </p:cNvCxnSpPr>
          <p:nvPr/>
        </p:nvCxnSpPr>
        <p:spPr>
          <a:xfrm>
            <a:off x="1828800" y="3215640"/>
            <a:ext cx="12220" cy="365760"/>
          </a:xfrm>
          <a:prstGeom prst="line">
            <a:avLst/>
          </a:prstGeom>
          <a:ln w="25400">
            <a:solidFill>
              <a:schemeClr val="accent1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itle 1"/>
              <p:cNvSpPr txBox="1">
                <a:spLocks/>
              </p:cNvSpPr>
              <p:nvPr/>
            </p:nvSpPr>
            <p:spPr>
              <a:xfrm>
                <a:off x="228600" y="228600"/>
                <a:ext cx="8686800" cy="11430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spcAft>
                    <a:spcPts val="1200"/>
                  </a:spcAft>
                </a:pPr>
                <a:r>
                  <a:rPr lang="en-US" b="1" dirty="0">
                    <a:latin typeface="Bold sand m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charset="0"/>
                          </a:rPr>
                          <m:t>𝑰</m:t>
                        </m:r>
                      </m:e>
                      <m:sub>
                        <m:r>
                          <a:rPr lang="en-US" b="1" i="1" smtClean="0">
                            <a:latin typeface="Cambria Math" charset="0"/>
                          </a:rPr>
                          <m:t>𝒌</m:t>
                        </m:r>
                      </m:sub>
                    </m:sSub>
                  </m:oMath>
                </a14:m>
                <a:r>
                  <a:rPr lang="en-US" b="1" dirty="0">
                    <a:latin typeface="Bold sand ms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charset="0"/>
                          </a:rPr>
                          <m:t>𝑷</m:t>
                        </m:r>
                      </m:e>
                      <m:sub>
                        <m:r>
                          <a:rPr lang="en-US" b="1" i="1">
                            <a:latin typeface="Cambria Math" charset="0"/>
                          </a:rPr>
                          <m:t>𝒌</m:t>
                        </m:r>
                      </m:sub>
                    </m:sSub>
                    <m:r>
                      <a:rPr lang="en-US" b="1" i="1">
                        <a:latin typeface="Cambria Math" charset="0"/>
                      </a:rPr>
                      <m:t> </m:t>
                    </m:r>
                  </m:oMath>
                </a14:m>
                <a:endParaRPr lang="en-US" b="1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31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28600"/>
                <a:ext cx="8686800" cy="1143000"/>
              </a:xfrm>
              <a:prstGeom prst="rect">
                <a:avLst/>
              </a:prstGeom>
              <a:blipFill rotWithShape="0">
                <a:blip r:embed="rId6"/>
                <a:stretch>
                  <a:fillRect b="-96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1447800" y="2286000"/>
                <a:ext cx="3810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⋯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2286000"/>
                <a:ext cx="381000" cy="400110"/>
              </a:xfrm>
              <a:prstGeom prst="rect">
                <a:avLst/>
              </a:prstGeom>
              <a:blipFill rotWithShape="0">
                <a:blip r:embed="rId7"/>
                <a:stretch>
                  <a:fillRect t="-98485" r="-30645" b="-1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5791200" y="2286000"/>
                <a:ext cx="1219200" cy="369332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13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=140</m:t>
                      </m:r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0" y="2286000"/>
                <a:ext cx="1219200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2743200" y="2286000"/>
                <a:ext cx="1219200" cy="369332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11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=120</m:t>
                      </m:r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2286000"/>
                <a:ext cx="1219200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6191973" y="3657600"/>
                <a:ext cx="43742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charset="0"/>
                            </a:rPr>
                            <m:t>13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1973" y="3657600"/>
                <a:ext cx="437427" cy="307777"/>
              </a:xfrm>
              <a:prstGeom prst="rect">
                <a:avLst/>
              </a:prstGeom>
              <a:blipFill rotWithShape="0">
                <a:blip r:embed="rId10"/>
                <a:stretch>
                  <a:fillRect l="-13889" r="-5556"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133600" y="3657600"/>
                <a:ext cx="89197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accent1"/>
                          </a:solidFill>
                          <a:latin typeface="Cambria Math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chemeClr val="accent1"/>
                          </a:solidFill>
                          <a:latin typeface="Cambria Math" charset="0"/>
                        </a:rPr>
                        <m:t>1000</m:t>
                      </m:r>
                    </m:oMath>
                  </m:oMathPara>
                </a14:m>
                <a:endParaRPr lang="en-US" sz="20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0" y="3657600"/>
                <a:ext cx="891975" cy="307777"/>
              </a:xfrm>
              <a:prstGeom prst="rect">
                <a:avLst/>
              </a:prstGeom>
              <a:blipFill rotWithShape="0">
                <a:blip r:embed="rId11"/>
                <a:stretch>
                  <a:fillRect l="-2740" r="-6164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743200" y="1840468"/>
                <a:ext cx="1219200" cy="369332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11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=100</m:t>
                      </m:r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1840468"/>
                <a:ext cx="1219200" cy="369332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743200" y="1371600"/>
                <a:ext cx="1219200" cy="369332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11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=20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  <a:latin typeface="Bold sand ms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1371600"/>
                <a:ext cx="1219200" cy="369332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267200" y="1828800"/>
                <a:ext cx="1219200" cy="369332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12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=95</m:t>
                      </m:r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1828800"/>
                <a:ext cx="1219200" cy="369332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267200" y="1371600"/>
                <a:ext cx="1219200" cy="369332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12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=35</m:t>
                      </m:r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1371600"/>
                <a:ext cx="1219200" cy="369332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791200" y="1828800"/>
                <a:ext cx="1219200" cy="369332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13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=90</m:t>
                      </m:r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0" y="1828800"/>
                <a:ext cx="1219200" cy="369332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5791200" y="1371600"/>
                <a:ext cx="1219200" cy="369332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13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=50</m:t>
                      </m:r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0" y="1371600"/>
                <a:ext cx="1219200" cy="369332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6642092" y="3657600"/>
                <a:ext cx="74930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accent1"/>
                          </a:solidFill>
                          <a:latin typeface="Cambria Math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chemeClr val="accent1"/>
                          </a:solidFill>
                          <a:latin typeface="Cambria Math" charset="0"/>
                        </a:rPr>
                        <m:t>895</m:t>
                      </m:r>
                    </m:oMath>
                  </m:oMathPara>
                </a14:m>
                <a:endParaRPr lang="en-US" sz="20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2092" y="3657600"/>
                <a:ext cx="749308" cy="307777"/>
              </a:xfrm>
              <a:prstGeom prst="rect">
                <a:avLst/>
              </a:prstGeom>
              <a:blipFill rotWithShape="0">
                <a:blip r:embed="rId18"/>
                <a:stretch>
                  <a:fillRect l="-4065" r="-7317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457200" y="4114755"/>
                <a:ext cx="830580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What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is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the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amount</m:t>
                      </m:r>
                      <m:r>
                        <a:rPr lang="en-US" sz="200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smtClean="0">
                          <a:latin typeface="Cambria Math" charset="0"/>
                        </a:rPr>
                        <m:t>of</m:t>
                      </m:r>
                      <m:r>
                        <a:rPr lang="en-US" sz="200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Principal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Repaid</m:t>
                      </m:r>
                      <m:r>
                        <a:rPr lang="en-US" sz="200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from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time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charset="0"/>
                        </a:rPr>
                        <m:t>𝑡</m:t>
                      </m:r>
                      <m:r>
                        <a:rPr lang="en-US" sz="2000" b="0" i="1" smtClean="0">
                          <a:latin typeface="Cambria Math" charset="0"/>
                        </a:rPr>
                        <m:t>=10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to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time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charset="0"/>
                        </a:rPr>
                        <m:t>𝑡</m:t>
                      </m:r>
                      <m:r>
                        <a:rPr lang="en-US" sz="2000" b="0" i="1" smtClean="0">
                          <a:latin typeface="Cambria Math" charset="0"/>
                        </a:rPr>
                        <m:t>=13?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4114755"/>
                <a:ext cx="8305800" cy="400110"/>
              </a:xfrm>
              <a:prstGeom prst="rect">
                <a:avLst/>
              </a:prstGeom>
              <a:blipFill rotWithShape="0">
                <a:blip r:embed="rId19"/>
                <a:stretch>
                  <a:fillRect t="-98485" b="-1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990600" y="4629090"/>
                <a:ext cx="190500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Answer</m:t>
                      </m:r>
                      <m:r>
                        <a:rPr lang="en-US" sz="2000" b="0" i="0" smtClean="0">
                          <a:latin typeface="Cambria Math" charset="0"/>
                        </a:rPr>
                        <m:t>: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4629090"/>
                <a:ext cx="1905000" cy="400110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2400300" y="4637265"/>
                <a:ext cx="247650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smtClean="0">
                          <a:latin typeface="Cambria Math" charset="0"/>
                        </a:rPr>
                        <m:t>2</m:t>
                      </m:r>
                      <m:r>
                        <a:rPr lang="en-US" sz="2000" b="0" i="0" smtClean="0">
                          <a:latin typeface="Cambria Math" charset="0"/>
                        </a:rPr>
                        <m:t>0+35+50=105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0300" y="4637265"/>
                <a:ext cx="2476500" cy="400110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4572000" y="4629090"/>
                <a:ext cx="106680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or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629090"/>
                <a:ext cx="1066800" cy="400110"/>
              </a:xfrm>
              <a:prstGeom prst="rect">
                <a:avLst/>
              </a:prstGeom>
              <a:blipFill rotWithShape="0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5334000" y="4636008"/>
                <a:ext cx="247650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0" smtClean="0">
                          <a:latin typeface="Cambria Math" charset="0"/>
                        </a:rPr>
                        <m:t>1000−895=105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4636008"/>
                <a:ext cx="2476500" cy="400110"/>
              </a:xfrm>
              <a:prstGeom prst="rect">
                <a:avLst/>
              </a:prstGeom>
              <a:blipFill rotWithShape="0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241823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/>
          <p:cNvSpPr txBox="1">
            <a:spLocks/>
          </p:cNvSpPr>
          <p:nvPr/>
        </p:nvSpPr>
        <p:spPr>
          <a:xfrm>
            <a:off x="457200" y="1494000"/>
            <a:ext cx="80010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57150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sz="2000" dirty="0">
              <a:solidFill>
                <a:schemeClr val="tx1"/>
              </a:solidFill>
              <a:latin typeface="Bold sand ms"/>
            </a:endParaRPr>
          </a:p>
        </p:txBody>
      </p:sp>
      <p:cxnSp>
        <p:nvCxnSpPr>
          <p:cNvPr id="5" name="Straight Arrow Connector 4"/>
          <p:cNvCxnSpPr>
            <a:cxnSpLocks/>
          </p:cNvCxnSpPr>
          <p:nvPr/>
        </p:nvCxnSpPr>
        <p:spPr>
          <a:xfrm flipV="1">
            <a:off x="1295400" y="2953423"/>
            <a:ext cx="6858000" cy="1837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cxnSpLocks/>
          </p:cNvCxnSpPr>
          <p:nvPr/>
        </p:nvCxnSpPr>
        <p:spPr>
          <a:xfrm>
            <a:off x="3352800" y="2819400"/>
            <a:ext cx="0" cy="33607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cxnSpLocks/>
          </p:cNvCxnSpPr>
          <p:nvPr/>
        </p:nvCxnSpPr>
        <p:spPr>
          <a:xfrm>
            <a:off x="4876800" y="2819400"/>
            <a:ext cx="0" cy="33607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cxnSpLocks/>
          </p:cNvCxnSpPr>
          <p:nvPr/>
        </p:nvCxnSpPr>
        <p:spPr>
          <a:xfrm>
            <a:off x="6400800" y="2819400"/>
            <a:ext cx="0" cy="33607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267200" y="2286000"/>
                <a:ext cx="1219200" cy="369332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12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=130</m:t>
                      </m:r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2286000"/>
                <a:ext cx="1219200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467600" y="2286000"/>
                <a:ext cx="3810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⋯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7600" y="2286000"/>
                <a:ext cx="381000" cy="400110"/>
              </a:xfrm>
              <a:prstGeom prst="rect">
                <a:avLst/>
              </a:prstGeom>
              <a:blipFill rotWithShape="0">
                <a:blip r:embed="rId4"/>
                <a:stretch>
                  <a:fillRect t="-98485" r="-28571" b="-1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/>
          <p:cNvCxnSpPr>
            <a:cxnSpLocks/>
          </p:cNvCxnSpPr>
          <p:nvPr/>
        </p:nvCxnSpPr>
        <p:spPr>
          <a:xfrm>
            <a:off x="1828800" y="2819400"/>
            <a:ext cx="0" cy="33607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cxnSpLocks/>
          </p:cNvCxnSpPr>
          <p:nvPr/>
        </p:nvCxnSpPr>
        <p:spPr>
          <a:xfrm>
            <a:off x="6388580" y="3215640"/>
            <a:ext cx="12220" cy="365760"/>
          </a:xfrm>
          <a:prstGeom prst="line">
            <a:avLst/>
          </a:prstGeom>
          <a:ln w="25400">
            <a:solidFill>
              <a:schemeClr val="accent1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676400" y="3657600"/>
                <a:ext cx="43742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charset="0"/>
                            </a:rPr>
                            <m:t>10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3657600"/>
                <a:ext cx="437427" cy="307777"/>
              </a:xfrm>
              <a:prstGeom prst="rect">
                <a:avLst/>
              </a:prstGeom>
              <a:blipFill rotWithShape="0">
                <a:blip r:embed="rId5"/>
                <a:stretch>
                  <a:fillRect l="-12500" r="-5556"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Connector 21"/>
          <p:cNvCxnSpPr>
            <a:cxnSpLocks/>
          </p:cNvCxnSpPr>
          <p:nvPr/>
        </p:nvCxnSpPr>
        <p:spPr>
          <a:xfrm>
            <a:off x="1828800" y="3215640"/>
            <a:ext cx="12220" cy="365760"/>
          </a:xfrm>
          <a:prstGeom prst="line">
            <a:avLst/>
          </a:prstGeom>
          <a:ln w="25400">
            <a:solidFill>
              <a:schemeClr val="accent1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itle 1"/>
              <p:cNvSpPr txBox="1">
                <a:spLocks/>
              </p:cNvSpPr>
              <p:nvPr/>
            </p:nvSpPr>
            <p:spPr>
              <a:xfrm>
                <a:off x="228600" y="228600"/>
                <a:ext cx="8686800" cy="11430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spcAft>
                    <a:spcPts val="1200"/>
                  </a:spcAft>
                </a:pPr>
                <a:r>
                  <a:rPr lang="en-US" b="1" dirty="0">
                    <a:latin typeface="Bold sand m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charset="0"/>
                          </a:rPr>
                          <m:t>𝑰</m:t>
                        </m:r>
                      </m:e>
                      <m:sub>
                        <m:r>
                          <a:rPr lang="en-US" b="1" i="1" smtClean="0">
                            <a:latin typeface="Cambria Math" charset="0"/>
                          </a:rPr>
                          <m:t>𝒌</m:t>
                        </m:r>
                      </m:sub>
                    </m:sSub>
                  </m:oMath>
                </a14:m>
                <a:r>
                  <a:rPr lang="en-US" b="1" dirty="0">
                    <a:latin typeface="Bold sand ms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charset="0"/>
                          </a:rPr>
                          <m:t>𝑷</m:t>
                        </m:r>
                      </m:e>
                      <m:sub>
                        <m:r>
                          <a:rPr lang="en-US" b="1" i="1">
                            <a:latin typeface="Cambria Math" charset="0"/>
                          </a:rPr>
                          <m:t>𝒌</m:t>
                        </m:r>
                      </m:sub>
                    </m:sSub>
                    <m:r>
                      <a:rPr lang="en-US" b="1" i="1">
                        <a:latin typeface="Cambria Math" charset="0"/>
                      </a:rPr>
                      <m:t> </m:t>
                    </m:r>
                  </m:oMath>
                </a14:m>
                <a:endParaRPr lang="en-US" b="1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31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28600"/>
                <a:ext cx="8686800" cy="1143000"/>
              </a:xfrm>
              <a:prstGeom prst="rect">
                <a:avLst/>
              </a:prstGeom>
              <a:blipFill rotWithShape="0">
                <a:blip r:embed="rId6"/>
                <a:stretch>
                  <a:fillRect b="-96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1447800" y="2286000"/>
                <a:ext cx="3810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⋯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2286000"/>
                <a:ext cx="381000" cy="400110"/>
              </a:xfrm>
              <a:prstGeom prst="rect">
                <a:avLst/>
              </a:prstGeom>
              <a:blipFill rotWithShape="0">
                <a:blip r:embed="rId7"/>
                <a:stretch>
                  <a:fillRect t="-98485" r="-30645" b="-1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5791200" y="2286000"/>
                <a:ext cx="1219200" cy="369332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13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=140</m:t>
                      </m:r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0" y="2286000"/>
                <a:ext cx="1219200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2743200" y="2286000"/>
                <a:ext cx="1219200" cy="369332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11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=120</m:t>
                      </m:r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2286000"/>
                <a:ext cx="1219200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6191973" y="3657600"/>
                <a:ext cx="43742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charset="0"/>
                            </a:rPr>
                            <m:t>13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1973" y="3657600"/>
                <a:ext cx="437427" cy="307777"/>
              </a:xfrm>
              <a:prstGeom prst="rect">
                <a:avLst/>
              </a:prstGeom>
              <a:blipFill rotWithShape="0">
                <a:blip r:embed="rId10"/>
                <a:stretch>
                  <a:fillRect l="-13889" r="-5556"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133600" y="3657600"/>
                <a:ext cx="89197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1000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0" y="3657600"/>
                <a:ext cx="891975" cy="307777"/>
              </a:xfrm>
              <a:prstGeom prst="rect">
                <a:avLst/>
              </a:prstGeom>
              <a:blipFill rotWithShape="0">
                <a:blip r:embed="rId11"/>
                <a:stretch>
                  <a:fillRect l="-2740" r="-6164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743200" y="1840468"/>
                <a:ext cx="1219200" cy="369332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11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=100</m:t>
                      </m:r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1840468"/>
                <a:ext cx="1219200" cy="369332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743200" y="1371600"/>
                <a:ext cx="1219200" cy="369332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11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=20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  <a:latin typeface="Bold sand ms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1371600"/>
                <a:ext cx="1219200" cy="369332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267200" y="1828800"/>
                <a:ext cx="1219200" cy="369332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12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=95</m:t>
                      </m:r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1828800"/>
                <a:ext cx="1219200" cy="369332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267200" y="1371600"/>
                <a:ext cx="1219200" cy="369332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12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=35</m:t>
                      </m:r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1371600"/>
                <a:ext cx="1219200" cy="369332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791200" y="1828800"/>
                <a:ext cx="1219200" cy="369332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13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=90</m:t>
                      </m:r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0" y="1828800"/>
                <a:ext cx="1219200" cy="369332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5791200" y="1371600"/>
                <a:ext cx="1219200" cy="369332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13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=50</m:t>
                      </m:r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0" y="1371600"/>
                <a:ext cx="1219200" cy="369332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6642092" y="3657600"/>
                <a:ext cx="74930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895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2092" y="3657600"/>
                <a:ext cx="749308" cy="307777"/>
              </a:xfrm>
              <a:prstGeom prst="rect">
                <a:avLst/>
              </a:prstGeom>
              <a:blipFill rotWithShape="0">
                <a:blip r:embed="rId18"/>
                <a:stretch>
                  <a:fillRect l="-4065" r="-7317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457200" y="4114755"/>
                <a:ext cx="830580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What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is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the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amount</m:t>
                      </m:r>
                      <m:r>
                        <a:rPr lang="en-US" sz="200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smtClean="0">
                          <a:latin typeface="Cambria Math" charset="0"/>
                        </a:rPr>
                        <m:t>of</m:t>
                      </m:r>
                      <m:r>
                        <a:rPr lang="en-US" sz="200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Principal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Repaid</m:t>
                      </m:r>
                      <m:r>
                        <a:rPr lang="en-US" sz="200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from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time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charset="0"/>
                        </a:rPr>
                        <m:t>𝑡</m:t>
                      </m:r>
                      <m:r>
                        <a:rPr lang="en-US" sz="2000" b="0" i="1" smtClean="0">
                          <a:latin typeface="Cambria Math" charset="0"/>
                        </a:rPr>
                        <m:t>=10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to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time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charset="0"/>
                        </a:rPr>
                        <m:t>𝑡</m:t>
                      </m:r>
                      <m:r>
                        <a:rPr lang="en-US" sz="2000" b="0" i="1" smtClean="0">
                          <a:latin typeface="Cambria Math" charset="0"/>
                        </a:rPr>
                        <m:t>=13?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4114755"/>
                <a:ext cx="8305800" cy="400110"/>
              </a:xfrm>
              <a:prstGeom prst="rect">
                <a:avLst/>
              </a:prstGeom>
              <a:blipFill rotWithShape="0">
                <a:blip r:embed="rId19"/>
                <a:stretch>
                  <a:fillRect t="-98485" b="-1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990600" y="4629090"/>
                <a:ext cx="190500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Answer</m:t>
                      </m:r>
                      <m:r>
                        <a:rPr lang="en-US" sz="2000" b="0" i="0" smtClean="0">
                          <a:latin typeface="Cambria Math" charset="0"/>
                        </a:rPr>
                        <m:t>: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4629090"/>
                <a:ext cx="1905000" cy="400110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2400300" y="4637265"/>
                <a:ext cx="247650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smtClean="0">
                          <a:latin typeface="Cambria Math" charset="0"/>
                        </a:rPr>
                        <m:t>2</m:t>
                      </m:r>
                      <m:r>
                        <a:rPr lang="en-US" sz="2000" b="0" i="0" smtClean="0">
                          <a:latin typeface="Cambria Math" charset="0"/>
                        </a:rPr>
                        <m:t>0+35+50=105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0300" y="4637265"/>
                <a:ext cx="2476500" cy="400110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4572000" y="4629090"/>
                <a:ext cx="106680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or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629090"/>
                <a:ext cx="1066800" cy="400110"/>
              </a:xfrm>
              <a:prstGeom prst="rect">
                <a:avLst/>
              </a:prstGeom>
              <a:blipFill rotWithShape="0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5334000" y="4636008"/>
                <a:ext cx="247650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0" smtClean="0">
                          <a:latin typeface="Cambria Math" charset="0"/>
                        </a:rPr>
                        <m:t>1000−895=105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4636008"/>
                <a:ext cx="2476500" cy="400110"/>
              </a:xfrm>
              <a:prstGeom prst="rect">
                <a:avLst/>
              </a:prstGeom>
              <a:blipFill rotWithShape="0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3124200" y="4976156"/>
                <a:ext cx="1828800" cy="9918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is-I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0" i="1" smtClean="0">
                              <a:latin typeface="Cambria Math" charset="0"/>
                            </a:rPr>
                            <m:t>𝑗</m:t>
                          </m:r>
                          <m:r>
                            <a:rPr lang="en-US" sz="2000" b="0" i="1" smtClean="0">
                              <a:latin typeface="Cambria Math" charset="0"/>
                            </a:rPr>
                            <m:t>=11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charset="0"/>
                            </a:rPr>
                            <m:t>13</m:t>
                          </m:r>
                        </m:sup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0" y="4976156"/>
                <a:ext cx="1828800" cy="991810"/>
              </a:xfrm>
              <a:prstGeom prst="rect">
                <a:avLst/>
              </a:prstGeom>
              <a:blipFill rotWithShape="0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906718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/>
          <p:cNvSpPr txBox="1">
            <a:spLocks/>
          </p:cNvSpPr>
          <p:nvPr/>
        </p:nvSpPr>
        <p:spPr>
          <a:xfrm>
            <a:off x="457200" y="1494000"/>
            <a:ext cx="80010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57150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sz="2000" dirty="0">
              <a:solidFill>
                <a:schemeClr val="tx1"/>
              </a:solidFill>
              <a:latin typeface="Bold sand ms"/>
            </a:endParaRPr>
          </a:p>
        </p:txBody>
      </p:sp>
      <p:cxnSp>
        <p:nvCxnSpPr>
          <p:cNvPr id="5" name="Straight Arrow Connector 4"/>
          <p:cNvCxnSpPr>
            <a:cxnSpLocks/>
          </p:cNvCxnSpPr>
          <p:nvPr/>
        </p:nvCxnSpPr>
        <p:spPr>
          <a:xfrm flipV="1">
            <a:off x="1295400" y="2953423"/>
            <a:ext cx="6858000" cy="1837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cxnSpLocks/>
          </p:cNvCxnSpPr>
          <p:nvPr/>
        </p:nvCxnSpPr>
        <p:spPr>
          <a:xfrm>
            <a:off x="3352800" y="2819400"/>
            <a:ext cx="0" cy="33607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cxnSpLocks/>
          </p:cNvCxnSpPr>
          <p:nvPr/>
        </p:nvCxnSpPr>
        <p:spPr>
          <a:xfrm>
            <a:off x="4876800" y="2819400"/>
            <a:ext cx="0" cy="33607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cxnSpLocks/>
          </p:cNvCxnSpPr>
          <p:nvPr/>
        </p:nvCxnSpPr>
        <p:spPr>
          <a:xfrm>
            <a:off x="6400800" y="2819400"/>
            <a:ext cx="0" cy="33607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267200" y="2286000"/>
                <a:ext cx="1219200" cy="369332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12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=130</m:t>
                      </m:r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2286000"/>
                <a:ext cx="1219200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467600" y="2286000"/>
                <a:ext cx="3810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⋯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7600" y="2286000"/>
                <a:ext cx="381000" cy="400110"/>
              </a:xfrm>
              <a:prstGeom prst="rect">
                <a:avLst/>
              </a:prstGeom>
              <a:blipFill rotWithShape="0">
                <a:blip r:embed="rId4"/>
                <a:stretch>
                  <a:fillRect t="-98485" r="-28571" b="-1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/>
          <p:cNvCxnSpPr>
            <a:cxnSpLocks/>
          </p:cNvCxnSpPr>
          <p:nvPr/>
        </p:nvCxnSpPr>
        <p:spPr>
          <a:xfrm>
            <a:off x="1828800" y="2819400"/>
            <a:ext cx="0" cy="33607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cxnSpLocks/>
          </p:cNvCxnSpPr>
          <p:nvPr/>
        </p:nvCxnSpPr>
        <p:spPr>
          <a:xfrm>
            <a:off x="6388580" y="3215640"/>
            <a:ext cx="12220" cy="365760"/>
          </a:xfrm>
          <a:prstGeom prst="line">
            <a:avLst/>
          </a:prstGeom>
          <a:ln w="25400">
            <a:solidFill>
              <a:schemeClr val="accent1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676400" y="3657600"/>
                <a:ext cx="43742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charset="0"/>
                            </a:rPr>
                            <m:t>10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3657600"/>
                <a:ext cx="437427" cy="307777"/>
              </a:xfrm>
              <a:prstGeom prst="rect">
                <a:avLst/>
              </a:prstGeom>
              <a:blipFill rotWithShape="0">
                <a:blip r:embed="rId5"/>
                <a:stretch>
                  <a:fillRect l="-12500" r="-5556"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Connector 21"/>
          <p:cNvCxnSpPr>
            <a:cxnSpLocks/>
          </p:cNvCxnSpPr>
          <p:nvPr/>
        </p:nvCxnSpPr>
        <p:spPr>
          <a:xfrm>
            <a:off x="1828800" y="3215640"/>
            <a:ext cx="12220" cy="365760"/>
          </a:xfrm>
          <a:prstGeom prst="line">
            <a:avLst/>
          </a:prstGeom>
          <a:ln w="25400">
            <a:solidFill>
              <a:schemeClr val="accent1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itle 1"/>
              <p:cNvSpPr txBox="1">
                <a:spLocks/>
              </p:cNvSpPr>
              <p:nvPr/>
            </p:nvSpPr>
            <p:spPr>
              <a:xfrm>
                <a:off x="228600" y="228600"/>
                <a:ext cx="8686800" cy="11430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spcAft>
                    <a:spcPts val="1200"/>
                  </a:spcAft>
                </a:pPr>
                <a:r>
                  <a:rPr lang="en-US" b="1" dirty="0">
                    <a:latin typeface="Bold sand m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charset="0"/>
                          </a:rPr>
                          <m:t>𝑰</m:t>
                        </m:r>
                      </m:e>
                      <m:sub>
                        <m:r>
                          <a:rPr lang="en-US" b="1" i="1" smtClean="0">
                            <a:latin typeface="Cambria Math" charset="0"/>
                          </a:rPr>
                          <m:t>𝒌</m:t>
                        </m:r>
                      </m:sub>
                    </m:sSub>
                  </m:oMath>
                </a14:m>
                <a:r>
                  <a:rPr lang="en-US" b="1" dirty="0">
                    <a:latin typeface="Bold sand ms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charset="0"/>
                          </a:rPr>
                          <m:t>𝑷</m:t>
                        </m:r>
                      </m:e>
                      <m:sub>
                        <m:r>
                          <a:rPr lang="en-US" b="1" i="1">
                            <a:latin typeface="Cambria Math" charset="0"/>
                          </a:rPr>
                          <m:t>𝒌</m:t>
                        </m:r>
                      </m:sub>
                    </m:sSub>
                    <m:r>
                      <a:rPr lang="en-US" b="1" i="1">
                        <a:latin typeface="Cambria Math" charset="0"/>
                      </a:rPr>
                      <m:t> </m:t>
                    </m:r>
                  </m:oMath>
                </a14:m>
                <a:endParaRPr lang="en-US" b="1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31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28600"/>
                <a:ext cx="8686800" cy="1143000"/>
              </a:xfrm>
              <a:prstGeom prst="rect">
                <a:avLst/>
              </a:prstGeom>
              <a:blipFill rotWithShape="0">
                <a:blip r:embed="rId6"/>
                <a:stretch>
                  <a:fillRect b="-96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1447800" y="2286000"/>
                <a:ext cx="3810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⋯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2286000"/>
                <a:ext cx="381000" cy="400110"/>
              </a:xfrm>
              <a:prstGeom prst="rect">
                <a:avLst/>
              </a:prstGeom>
              <a:blipFill rotWithShape="0">
                <a:blip r:embed="rId7"/>
                <a:stretch>
                  <a:fillRect t="-98485" r="-30645" b="-1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5791200" y="2286000"/>
                <a:ext cx="1219200" cy="369332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13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=140</m:t>
                      </m:r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0" y="2286000"/>
                <a:ext cx="1219200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2743200" y="2286000"/>
                <a:ext cx="1219200" cy="369332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11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=120</m:t>
                      </m:r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2286000"/>
                <a:ext cx="1219200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6191973" y="3657600"/>
                <a:ext cx="43742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charset="0"/>
                            </a:rPr>
                            <m:t>13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1973" y="3657600"/>
                <a:ext cx="437427" cy="307777"/>
              </a:xfrm>
              <a:prstGeom prst="rect">
                <a:avLst/>
              </a:prstGeom>
              <a:blipFill rotWithShape="0">
                <a:blip r:embed="rId10"/>
                <a:stretch>
                  <a:fillRect l="-13889" r="-5556"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133600" y="3657600"/>
                <a:ext cx="89197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1000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0" y="3657600"/>
                <a:ext cx="891975" cy="307777"/>
              </a:xfrm>
              <a:prstGeom prst="rect">
                <a:avLst/>
              </a:prstGeom>
              <a:blipFill rotWithShape="0">
                <a:blip r:embed="rId11"/>
                <a:stretch>
                  <a:fillRect l="-2740" r="-6164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743200" y="1840468"/>
                <a:ext cx="1219200" cy="369332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11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=100</m:t>
                      </m:r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1840468"/>
                <a:ext cx="1219200" cy="369332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743200" y="1371600"/>
                <a:ext cx="1219200" cy="369332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11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=20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  <a:latin typeface="Bold sand ms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1371600"/>
                <a:ext cx="1219200" cy="369332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267200" y="1828800"/>
                <a:ext cx="1219200" cy="369332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12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=95</m:t>
                      </m:r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1828800"/>
                <a:ext cx="1219200" cy="369332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267200" y="1371600"/>
                <a:ext cx="1219200" cy="369332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12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=35</m:t>
                      </m:r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1371600"/>
                <a:ext cx="1219200" cy="369332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791200" y="1828800"/>
                <a:ext cx="1219200" cy="369332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13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=90</m:t>
                      </m:r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0" y="1828800"/>
                <a:ext cx="1219200" cy="369332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5791200" y="1371600"/>
                <a:ext cx="1219200" cy="369332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13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=50</m:t>
                      </m:r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0" y="1371600"/>
                <a:ext cx="1219200" cy="369332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6642092" y="3657600"/>
                <a:ext cx="74930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895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2092" y="3657600"/>
                <a:ext cx="749308" cy="307777"/>
              </a:xfrm>
              <a:prstGeom prst="rect">
                <a:avLst/>
              </a:prstGeom>
              <a:blipFill rotWithShape="0">
                <a:blip r:embed="rId18"/>
                <a:stretch>
                  <a:fillRect l="-4065" r="-7317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457200" y="4114755"/>
                <a:ext cx="830580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What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is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the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amount</m:t>
                      </m:r>
                      <m:r>
                        <a:rPr lang="en-US" sz="200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smtClean="0">
                          <a:latin typeface="Cambria Math" charset="0"/>
                        </a:rPr>
                        <m:t>of</m:t>
                      </m:r>
                      <m:r>
                        <a:rPr lang="en-US" sz="200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Principal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Repaid</m:t>
                      </m:r>
                      <m:r>
                        <a:rPr lang="en-US" sz="200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from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time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charset="0"/>
                        </a:rPr>
                        <m:t>𝑡</m:t>
                      </m:r>
                      <m:r>
                        <a:rPr lang="en-US" sz="2000" b="0" i="1" smtClean="0">
                          <a:latin typeface="Cambria Math" charset="0"/>
                        </a:rPr>
                        <m:t>=10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to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time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charset="0"/>
                        </a:rPr>
                        <m:t>𝑡</m:t>
                      </m:r>
                      <m:r>
                        <a:rPr lang="en-US" sz="2000" b="0" i="1" smtClean="0">
                          <a:latin typeface="Cambria Math" charset="0"/>
                        </a:rPr>
                        <m:t>=13?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4114755"/>
                <a:ext cx="8305800" cy="400110"/>
              </a:xfrm>
              <a:prstGeom prst="rect">
                <a:avLst/>
              </a:prstGeom>
              <a:blipFill rotWithShape="0">
                <a:blip r:embed="rId19"/>
                <a:stretch>
                  <a:fillRect t="-98485" b="-1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990600" y="4629090"/>
                <a:ext cx="190500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Answer</m:t>
                      </m:r>
                      <m:r>
                        <a:rPr lang="en-US" sz="2000" b="0" i="0" smtClean="0">
                          <a:latin typeface="Cambria Math" charset="0"/>
                        </a:rPr>
                        <m:t>: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4629090"/>
                <a:ext cx="1905000" cy="400110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2400300" y="4637265"/>
                <a:ext cx="247650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smtClean="0">
                          <a:latin typeface="Cambria Math" charset="0"/>
                        </a:rPr>
                        <m:t>2</m:t>
                      </m:r>
                      <m:r>
                        <a:rPr lang="en-US" sz="2000" b="0" i="0" smtClean="0">
                          <a:latin typeface="Cambria Math" charset="0"/>
                        </a:rPr>
                        <m:t>0+35+50=105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0300" y="4637265"/>
                <a:ext cx="2476500" cy="400110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4572000" y="4629090"/>
                <a:ext cx="106680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or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629090"/>
                <a:ext cx="1066800" cy="400110"/>
              </a:xfrm>
              <a:prstGeom prst="rect">
                <a:avLst/>
              </a:prstGeom>
              <a:blipFill rotWithShape="0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5334000" y="4636008"/>
                <a:ext cx="247650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0" smtClean="0">
                          <a:latin typeface="Cambria Math" charset="0"/>
                        </a:rPr>
                        <m:t>1000−895=105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4636008"/>
                <a:ext cx="2476500" cy="400110"/>
              </a:xfrm>
              <a:prstGeom prst="rect">
                <a:avLst/>
              </a:prstGeom>
              <a:blipFill rotWithShape="0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3124200" y="4976156"/>
                <a:ext cx="1828800" cy="9918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is-I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0" i="1" smtClean="0">
                              <a:latin typeface="Cambria Math" charset="0"/>
                            </a:rPr>
                            <m:t>𝑗</m:t>
                          </m:r>
                          <m:r>
                            <a:rPr lang="en-US" sz="2000" b="0" i="1" smtClean="0">
                              <a:latin typeface="Cambria Math" charset="0"/>
                            </a:rPr>
                            <m:t>=11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charset="0"/>
                            </a:rPr>
                            <m:t>13</m:t>
                          </m:r>
                        </m:sup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0" y="4976156"/>
                <a:ext cx="1828800" cy="991810"/>
              </a:xfrm>
              <a:prstGeom prst="rect">
                <a:avLst/>
              </a:prstGeom>
              <a:blipFill rotWithShape="0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4267200" y="5257800"/>
                <a:ext cx="1828800" cy="4138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charset="0"/>
                            </a:rPr>
                            <m:t>10</m:t>
                          </m:r>
                        </m:sub>
                      </m:sSub>
                      <m:r>
                        <a:rPr lang="en-US" sz="2000" b="0" i="1" smtClean="0">
                          <a:latin typeface="Cambria Math" charset="0"/>
                        </a:rPr>
                        <m:t>−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13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5257800"/>
                <a:ext cx="1828800" cy="413896"/>
              </a:xfrm>
              <a:prstGeom prst="rect">
                <a:avLst/>
              </a:prstGeom>
              <a:blipFill rotWithShape="0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023505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/>
          <p:cNvSpPr txBox="1">
            <a:spLocks/>
          </p:cNvSpPr>
          <p:nvPr/>
        </p:nvSpPr>
        <p:spPr>
          <a:xfrm>
            <a:off x="457200" y="1494000"/>
            <a:ext cx="80010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57150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sz="2000" dirty="0">
              <a:solidFill>
                <a:schemeClr val="tx1"/>
              </a:solidFill>
              <a:latin typeface="Bold sand ms"/>
            </a:endParaRPr>
          </a:p>
        </p:txBody>
      </p:sp>
      <p:cxnSp>
        <p:nvCxnSpPr>
          <p:cNvPr id="5" name="Straight Arrow Connector 4"/>
          <p:cNvCxnSpPr>
            <a:cxnSpLocks/>
          </p:cNvCxnSpPr>
          <p:nvPr/>
        </p:nvCxnSpPr>
        <p:spPr>
          <a:xfrm flipV="1">
            <a:off x="1295400" y="2953423"/>
            <a:ext cx="6858000" cy="1837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cxnSpLocks/>
          </p:cNvCxnSpPr>
          <p:nvPr/>
        </p:nvCxnSpPr>
        <p:spPr>
          <a:xfrm>
            <a:off x="3352800" y="2819400"/>
            <a:ext cx="0" cy="33607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cxnSpLocks/>
          </p:cNvCxnSpPr>
          <p:nvPr/>
        </p:nvCxnSpPr>
        <p:spPr>
          <a:xfrm>
            <a:off x="4876800" y="2819400"/>
            <a:ext cx="0" cy="33607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cxnSpLocks/>
          </p:cNvCxnSpPr>
          <p:nvPr/>
        </p:nvCxnSpPr>
        <p:spPr>
          <a:xfrm>
            <a:off x="6400800" y="2819400"/>
            <a:ext cx="0" cy="33607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267200" y="2286000"/>
                <a:ext cx="1219200" cy="369332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12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=130</m:t>
                      </m:r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2286000"/>
                <a:ext cx="1219200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467600" y="2286000"/>
                <a:ext cx="3810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⋯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7600" y="2286000"/>
                <a:ext cx="381000" cy="400110"/>
              </a:xfrm>
              <a:prstGeom prst="rect">
                <a:avLst/>
              </a:prstGeom>
              <a:blipFill rotWithShape="0">
                <a:blip r:embed="rId4"/>
                <a:stretch>
                  <a:fillRect t="-98485" r="-28571" b="-1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/>
          <p:cNvCxnSpPr>
            <a:cxnSpLocks/>
          </p:cNvCxnSpPr>
          <p:nvPr/>
        </p:nvCxnSpPr>
        <p:spPr>
          <a:xfrm>
            <a:off x="1828800" y="2819400"/>
            <a:ext cx="0" cy="33607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cxnSpLocks/>
          </p:cNvCxnSpPr>
          <p:nvPr/>
        </p:nvCxnSpPr>
        <p:spPr>
          <a:xfrm>
            <a:off x="6388580" y="3215640"/>
            <a:ext cx="12220" cy="365760"/>
          </a:xfrm>
          <a:prstGeom prst="line">
            <a:avLst/>
          </a:prstGeom>
          <a:ln w="25400">
            <a:solidFill>
              <a:schemeClr val="accent1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676400" y="3657600"/>
                <a:ext cx="43742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charset="0"/>
                            </a:rPr>
                            <m:t>10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3657600"/>
                <a:ext cx="437427" cy="307777"/>
              </a:xfrm>
              <a:prstGeom prst="rect">
                <a:avLst/>
              </a:prstGeom>
              <a:blipFill rotWithShape="0">
                <a:blip r:embed="rId5"/>
                <a:stretch>
                  <a:fillRect l="-12500" r="-5556"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Connector 21"/>
          <p:cNvCxnSpPr>
            <a:cxnSpLocks/>
          </p:cNvCxnSpPr>
          <p:nvPr/>
        </p:nvCxnSpPr>
        <p:spPr>
          <a:xfrm>
            <a:off x="1828800" y="3215640"/>
            <a:ext cx="12220" cy="365760"/>
          </a:xfrm>
          <a:prstGeom prst="line">
            <a:avLst/>
          </a:prstGeom>
          <a:ln w="25400">
            <a:solidFill>
              <a:schemeClr val="accent1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itle 1"/>
              <p:cNvSpPr txBox="1">
                <a:spLocks/>
              </p:cNvSpPr>
              <p:nvPr/>
            </p:nvSpPr>
            <p:spPr>
              <a:xfrm>
                <a:off x="228600" y="228600"/>
                <a:ext cx="8686800" cy="11430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spcAft>
                    <a:spcPts val="1200"/>
                  </a:spcAft>
                </a:pPr>
                <a:r>
                  <a:rPr lang="en-US" b="1" dirty="0">
                    <a:latin typeface="Bold sand m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charset="0"/>
                          </a:rPr>
                          <m:t>𝑰</m:t>
                        </m:r>
                      </m:e>
                      <m:sub>
                        <m:r>
                          <a:rPr lang="en-US" b="1" i="1" smtClean="0">
                            <a:latin typeface="Cambria Math" charset="0"/>
                          </a:rPr>
                          <m:t>𝒌</m:t>
                        </m:r>
                      </m:sub>
                    </m:sSub>
                  </m:oMath>
                </a14:m>
                <a:r>
                  <a:rPr lang="en-US" b="1" dirty="0">
                    <a:latin typeface="Bold sand ms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charset="0"/>
                          </a:rPr>
                          <m:t>𝑷</m:t>
                        </m:r>
                      </m:e>
                      <m:sub>
                        <m:r>
                          <a:rPr lang="en-US" b="1" i="1">
                            <a:latin typeface="Cambria Math" charset="0"/>
                          </a:rPr>
                          <m:t>𝒌</m:t>
                        </m:r>
                      </m:sub>
                    </m:sSub>
                    <m:r>
                      <a:rPr lang="en-US" b="1" i="1">
                        <a:latin typeface="Cambria Math" charset="0"/>
                      </a:rPr>
                      <m:t> </m:t>
                    </m:r>
                  </m:oMath>
                </a14:m>
                <a:endParaRPr lang="en-US" b="1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31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28600"/>
                <a:ext cx="8686800" cy="1143000"/>
              </a:xfrm>
              <a:prstGeom prst="rect">
                <a:avLst/>
              </a:prstGeom>
              <a:blipFill rotWithShape="0">
                <a:blip r:embed="rId6"/>
                <a:stretch>
                  <a:fillRect b="-96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1447800" y="2286000"/>
                <a:ext cx="3810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⋯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2286000"/>
                <a:ext cx="381000" cy="400110"/>
              </a:xfrm>
              <a:prstGeom prst="rect">
                <a:avLst/>
              </a:prstGeom>
              <a:blipFill rotWithShape="0">
                <a:blip r:embed="rId7"/>
                <a:stretch>
                  <a:fillRect t="-98485" r="-30645" b="-1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5791200" y="2286000"/>
                <a:ext cx="1219200" cy="369332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13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=140</m:t>
                      </m:r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0" y="2286000"/>
                <a:ext cx="1219200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2743200" y="2286000"/>
                <a:ext cx="1219200" cy="369332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11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=120</m:t>
                      </m:r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2286000"/>
                <a:ext cx="1219200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6191973" y="3657600"/>
                <a:ext cx="43742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charset="0"/>
                            </a:rPr>
                            <m:t>13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1973" y="3657600"/>
                <a:ext cx="437427" cy="307777"/>
              </a:xfrm>
              <a:prstGeom prst="rect">
                <a:avLst/>
              </a:prstGeom>
              <a:blipFill rotWithShape="0">
                <a:blip r:embed="rId10"/>
                <a:stretch>
                  <a:fillRect l="-13889" r="-5556"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133600" y="3657600"/>
                <a:ext cx="89197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charset="0"/>
                        </a:rPr>
                        <m:t>1000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0" y="3657600"/>
                <a:ext cx="891975" cy="307777"/>
              </a:xfrm>
              <a:prstGeom prst="rect">
                <a:avLst/>
              </a:prstGeom>
              <a:blipFill rotWithShape="0">
                <a:blip r:embed="rId11"/>
                <a:stretch>
                  <a:fillRect l="-2740" r="-6164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743200" y="1840468"/>
                <a:ext cx="1219200" cy="369332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11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=100</m:t>
                      </m:r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1840468"/>
                <a:ext cx="1219200" cy="369332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743200" y="1371600"/>
                <a:ext cx="1219200" cy="369332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11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=20</m:t>
                      </m:r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1371600"/>
                <a:ext cx="1219200" cy="369332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267200" y="1828800"/>
                <a:ext cx="1219200" cy="369332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12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=95</m:t>
                      </m:r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1828800"/>
                <a:ext cx="1219200" cy="369332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267200" y="1371600"/>
                <a:ext cx="1219200" cy="369332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12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=35</m:t>
                      </m:r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1371600"/>
                <a:ext cx="1219200" cy="369332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791200" y="1828800"/>
                <a:ext cx="1219200" cy="369332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13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=90</m:t>
                      </m:r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0" y="1828800"/>
                <a:ext cx="1219200" cy="369332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5791200" y="1371600"/>
                <a:ext cx="1219200" cy="369332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13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=50</m:t>
                      </m:r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0" y="1371600"/>
                <a:ext cx="1219200" cy="369332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6642092" y="3657600"/>
                <a:ext cx="74930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charset="0"/>
                        </a:rPr>
                        <m:t>895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2092" y="3657600"/>
                <a:ext cx="749308" cy="307777"/>
              </a:xfrm>
              <a:prstGeom prst="rect">
                <a:avLst/>
              </a:prstGeom>
              <a:blipFill rotWithShape="0">
                <a:blip r:embed="rId18"/>
                <a:stretch>
                  <a:fillRect l="-4065" r="-7317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457200" y="4114755"/>
                <a:ext cx="830580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What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is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the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amount</m:t>
                      </m:r>
                      <m:r>
                        <a:rPr lang="en-US" sz="200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smtClean="0">
                          <a:latin typeface="Cambria Math" charset="0"/>
                        </a:rPr>
                        <m:t>of</m:t>
                      </m:r>
                      <m:r>
                        <a:rPr lang="en-US" sz="200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Principal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Repaid</m:t>
                      </m:r>
                      <m:r>
                        <a:rPr lang="en-US" sz="200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from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time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charset="0"/>
                        </a:rPr>
                        <m:t>𝑡</m:t>
                      </m:r>
                      <m:r>
                        <a:rPr lang="en-US" sz="2000" b="0" i="1" smtClean="0">
                          <a:latin typeface="Cambria Math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charset="0"/>
                        </a:rPr>
                        <m:t>𝑘</m:t>
                      </m:r>
                      <m:r>
                        <a:rPr lang="en-US" sz="2000" b="0" i="1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to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time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charset="0"/>
                        </a:rPr>
                        <m:t>𝑡</m:t>
                      </m:r>
                      <m:r>
                        <a:rPr lang="en-US" sz="2000" b="0" i="1" smtClean="0">
                          <a:latin typeface="Cambria Math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charset="0"/>
                        </a:rPr>
                        <m:t>𝑚</m:t>
                      </m:r>
                      <m:r>
                        <a:rPr lang="en-US" sz="2000" b="0" i="1" smtClean="0">
                          <a:latin typeface="Cambria Math" charset="0"/>
                        </a:rPr>
                        <m:t>?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4114755"/>
                <a:ext cx="8305800" cy="400110"/>
              </a:xfrm>
              <a:prstGeom prst="rect">
                <a:avLst/>
              </a:prstGeom>
              <a:blipFill rotWithShape="0">
                <a:blip r:embed="rId19"/>
                <a:stretch>
                  <a:fillRect t="-98485" b="-1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990600" y="4629090"/>
                <a:ext cx="190500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Answer</m:t>
                      </m:r>
                      <m:r>
                        <a:rPr lang="en-US" sz="2000" b="0" i="0" smtClean="0">
                          <a:latin typeface="Cambria Math" charset="0"/>
                        </a:rPr>
                        <m:t>: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4629090"/>
                <a:ext cx="1905000" cy="400110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913570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/>
          <p:cNvSpPr txBox="1">
            <a:spLocks/>
          </p:cNvSpPr>
          <p:nvPr/>
        </p:nvSpPr>
        <p:spPr>
          <a:xfrm>
            <a:off x="457200" y="1494000"/>
            <a:ext cx="80010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57150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sz="2000" dirty="0">
              <a:solidFill>
                <a:schemeClr val="tx1"/>
              </a:solidFill>
              <a:latin typeface="Bold sand ms"/>
            </a:endParaRPr>
          </a:p>
        </p:txBody>
      </p:sp>
      <p:cxnSp>
        <p:nvCxnSpPr>
          <p:cNvPr id="5" name="Straight Arrow Connector 4"/>
          <p:cNvCxnSpPr>
            <a:cxnSpLocks/>
          </p:cNvCxnSpPr>
          <p:nvPr/>
        </p:nvCxnSpPr>
        <p:spPr>
          <a:xfrm flipV="1">
            <a:off x="1295400" y="2953423"/>
            <a:ext cx="6858000" cy="1837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cxnSpLocks/>
          </p:cNvCxnSpPr>
          <p:nvPr/>
        </p:nvCxnSpPr>
        <p:spPr>
          <a:xfrm>
            <a:off x="3352800" y="2819400"/>
            <a:ext cx="0" cy="33607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cxnSpLocks/>
          </p:cNvCxnSpPr>
          <p:nvPr/>
        </p:nvCxnSpPr>
        <p:spPr>
          <a:xfrm>
            <a:off x="4876800" y="2819400"/>
            <a:ext cx="0" cy="33607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cxnSpLocks/>
          </p:cNvCxnSpPr>
          <p:nvPr/>
        </p:nvCxnSpPr>
        <p:spPr>
          <a:xfrm>
            <a:off x="6400800" y="2819400"/>
            <a:ext cx="0" cy="33607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267200" y="2286000"/>
                <a:ext cx="1219200" cy="369332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12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=130</m:t>
                      </m:r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2286000"/>
                <a:ext cx="1219200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467600" y="2286000"/>
                <a:ext cx="3810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⋯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7600" y="2286000"/>
                <a:ext cx="381000" cy="400110"/>
              </a:xfrm>
              <a:prstGeom prst="rect">
                <a:avLst/>
              </a:prstGeom>
              <a:blipFill rotWithShape="0">
                <a:blip r:embed="rId4"/>
                <a:stretch>
                  <a:fillRect t="-98485" r="-28571" b="-1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/>
          <p:cNvCxnSpPr>
            <a:cxnSpLocks/>
          </p:cNvCxnSpPr>
          <p:nvPr/>
        </p:nvCxnSpPr>
        <p:spPr>
          <a:xfrm>
            <a:off x="1828800" y="2819400"/>
            <a:ext cx="0" cy="33607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cxnSpLocks/>
          </p:cNvCxnSpPr>
          <p:nvPr/>
        </p:nvCxnSpPr>
        <p:spPr>
          <a:xfrm>
            <a:off x="6388580" y="3215640"/>
            <a:ext cx="12220" cy="365760"/>
          </a:xfrm>
          <a:prstGeom prst="line">
            <a:avLst/>
          </a:prstGeom>
          <a:ln w="25400">
            <a:solidFill>
              <a:schemeClr val="accent1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676400" y="3657600"/>
                <a:ext cx="43742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charset="0"/>
                            </a:rPr>
                            <m:t>10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3657600"/>
                <a:ext cx="437427" cy="307777"/>
              </a:xfrm>
              <a:prstGeom prst="rect">
                <a:avLst/>
              </a:prstGeom>
              <a:blipFill rotWithShape="0">
                <a:blip r:embed="rId5"/>
                <a:stretch>
                  <a:fillRect l="-12500" r="-5556"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Connector 21"/>
          <p:cNvCxnSpPr>
            <a:cxnSpLocks/>
          </p:cNvCxnSpPr>
          <p:nvPr/>
        </p:nvCxnSpPr>
        <p:spPr>
          <a:xfrm>
            <a:off x="1828800" y="3215640"/>
            <a:ext cx="12220" cy="365760"/>
          </a:xfrm>
          <a:prstGeom prst="line">
            <a:avLst/>
          </a:prstGeom>
          <a:ln w="25400">
            <a:solidFill>
              <a:schemeClr val="accent1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itle 1"/>
              <p:cNvSpPr txBox="1">
                <a:spLocks/>
              </p:cNvSpPr>
              <p:nvPr/>
            </p:nvSpPr>
            <p:spPr>
              <a:xfrm>
                <a:off x="228600" y="228600"/>
                <a:ext cx="8686800" cy="11430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spcAft>
                    <a:spcPts val="1200"/>
                  </a:spcAft>
                </a:pPr>
                <a:r>
                  <a:rPr lang="en-US" b="1" dirty="0">
                    <a:latin typeface="Bold sand m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charset="0"/>
                          </a:rPr>
                          <m:t>𝑰</m:t>
                        </m:r>
                      </m:e>
                      <m:sub>
                        <m:r>
                          <a:rPr lang="en-US" b="1" i="1" smtClean="0">
                            <a:latin typeface="Cambria Math" charset="0"/>
                          </a:rPr>
                          <m:t>𝒌</m:t>
                        </m:r>
                      </m:sub>
                    </m:sSub>
                  </m:oMath>
                </a14:m>
                <a:r>
                  <a:rPr lang="en-US" b="1" dirty="0">
                    <a:latin typeface="Bold sand ms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charset="0"/>
                          </a:rPr>
                          <m:t>𝑷</m:t>
                        </m:r>
                      </m:e>
                      <m:sub>
                        <m:r>
                          <a:rPr lang="en-US" b="1" i="1">
                            <a:latin typeface="Cambria Math" charset="0"/>
                          </a:rPr>
                          <m:t>𝒌</m:t>
                        </m:r>
                      </m:sub>
                    </m:sSub>
                    <m:r>
                      <a:rPr lang="en-US" b="1" i="1">
                        <a:latin typeface="Cambria Math" charset="0"/>
                      </a:rPr>
                      <m:t> </m:t>
                    </m:r>
                  </m:oMath>
                </a14:m>
                <a:endParaRPr lang="en-US" b="1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31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28600"/>
                <a:ext cx="8686800" cy="1143000"/>
              </a:xfrm>
              <a:prstGeom prst="rect">
                <a:avLst/>
              </a:prstGeom>
              <a:blipFill rotWithShape="0">
                <a:blip r:embed="rId6"/>
                <a:stretch>
                  <a:fillRect b="-96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1447800" y="2286000"/>
                <a:ext cx="3810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⋯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2286000"/>
                <a:ext cx="381000" cy="400110"/>
              </a:xfrm>
              <a:prstGeom prst="rect">
                <a:avLst/>
              </a:prstGeom>
              <a:blipFill rotWithShape="0">
                <a:blip r:embed="rId7"/>
                <a:stretch>
                  <a:fillRect t="-98485" r="-30645" b="-1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5791200" y="2286000"/>
                <a:ext cx="1219200" cy="369332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13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=140</m:t>
                      </m:r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0" y="2286000"/>
                <a:ext cx="1219200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2743200" y="2286000"/>
                <a:ext cx="1219200" cy="369332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11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=120</m:t>
                      </m:r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2286000"/>
                <a:ext cx="1219200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6191973" y="3657600"/>
                <a:ext cx="43742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charset="0"/>
                            </a:rPr>
                            <m:t>13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1973" y="3657600"/>
                <a:ext cx="437427" cy="307777"/>
              </a:xfrm>
              <a:prstGeom prst="rect">
                <a:avLst/>
              </a:prstGeom>
              <a:blipFill rotWithShape="0">
                <a:blip r:embed="rId10"/>
                <a:stretch>
                  <a:fillRect l="-13889" r="-5556"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133600" y="3657600"/>
                <a:ext cx="89197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charset="0"/>
                        </a:rPr>
                        <m:t>1000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0" y="3657600"/>
                <a:ext cx="891975" cy="307777"/>
              </a:xfrm>
              <a:prstGeom prst="rect">
                <a:avLst/>
              </a:prstGeom>
              <a:blipFill rotWithShape="0">
                <a:blip r:embed="rId11"/>
                <a:stretch>
                  <a:fillRect l="-2740" r="-6164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743200" y="1840468"/>
                <a:ext cx="1219200" cy="369332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11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=100</m:t>
                      </m:r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1840468"/>
                <a:ext cx="1219200" cy="369332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743200" y="1371600"/>
                <a:ext cx="1219200" cy="369332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11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=20</m:t>
                      </m:r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1371600"/>
                <a:ext cx="1219200" cy="369332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267200" y="1828800"/>
                <a:ext cx="1219200" cy="369332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12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=95</m:t>
                      </m:r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1828800"/>
                <a:ext cx="1219200" cy="369332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267200" y="1371600"/>
                <a:ext cx="1219200" cy="369332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12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=35</m:t>
                      </m:r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1371600"/>
                <a:ext cx="1219200" cy="369332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791200" y="1828800"/>
                <a:ext cx="1219200" cy="369332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13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=90</m:t>
                      </m:r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0" y="1828800"/>
                <a:ext cx="1219200" cy="369332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5791200" y="1371600"/>
                <a:ext cx="1219200" cy="369332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13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=50</m:t>
                      </m:r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0" y="1371600"/>
                <a:ext cx="1219200" cy="369332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6642092" y="3657600"/>
                <a:ext cx="74930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charset="0"/>
                        </a:rPr>
                        <m:t>895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2092" y="3657600"/>
                <a:ext cx="749308" cy="307777"/>
              </a:xfrm>
              <a:prstGeom prst="rect">
                <a:avLst/>
              </a:prstGeom>
              <a:blipFill rotWithShape="0">
                <a:blip r:embed="rId18"/>
                <a:stretch>
                  <a:fillRect l="-4065" r="-7317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457200" y="4114755"/>
                <a:ext cx="830580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What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is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the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amount</m:t>
                      </m:r>
                      <m:r>
                        <a:rPr lang="en-US" sz="200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smtClean="0">
                          <a:latin typeface="Cambria Math" charset="0"/>
                        </a:rPr>
                        <m:t>of</m:t>
                      </m:r>
                      <m:r>
                        <a:rPr lang="en-US" sz="200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Principal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Repaid</m:t>
                      </m:r>
                      <m:r>
                        <a:rPr lang="en-US" sz="200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from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time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charset="0"/>
                        </a:rPr>
                        <m:t>𝑡</m:t>
                      </m:r>
                      <m:r>
                        <a:rPr lang="en-US" sz="2000" b="0" i="1" smtClean="0">
                          <a:latin typeface="Cambria Math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charset="0"/>
                        </a:rPr>
                        <m:t>𝑘</m:t>
                      </m:r>
                      <m:r>
                        <a:rPr lang="en-US" sz="2000" b="0" i="1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to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time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charset="0"/>
                        </a:rPr>
                        <m:t>𝑡</m:t>
                      </m:r>
                      <m:r>
                        <a:rPr lang="en-US" sz="2000" b="0" i="1" smtClean="0">
                          <a:latin typeface="Cambria Math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charset="0"/>
                        </a:rPr>
                        <m:t>𝑚</m:t>
                      </m:r>
                      <m:r>
                        <a:rPr lang="en-US" sz="2000" b="0" i="1" smtClean="0">
                          <a:latin typeface="Cambria Math" charset="0"/>
                        </a:rPr>
                        <m:t>?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4114755"/>
                <a:ext cx="8305800" cy="400110"/>
              </a:xfrm>
              <a:prstGeom prst="rect">
                <a:avLst/>
              </a:prstGeom>
              <a:blipFill rotWithShape="0">
                <a:blip r:embed="rId19"/>
                <a:stretch>
                  <a:fillRect t="-98485" b="-1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990600" y="4629090"/>
                <a:ext cx="190500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Answer</m:t>
                      </m:r>
                      <m:r>
                        <a:rPr lang="en-US" sz="2000" b="0" i="0" smtClean="0">
                          <a:latin typeface="Cambria Math" charset="0"/>
                        </a:rPr>
                        <m:t>: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4629090"/>
                <a:ext cx="1905000" cy="400110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3124200" y="4976156"/>
                <a:ext cx="1828800" cy="9918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is-I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0" i="1" smtClean="0">
                              <a:latin typeface="Cambria Math" charset="0"/>
                            </a:rPr>
                            <m:t>𝑗</m:t>
                          </m:r>
                          <m:r>
                            <a:rPr lang="en-US" sz="2000" b="0" i="1" smtClean="0">
                              <a:latin typeface="Cambria Math" charset="0"/>
                            </a:rPr>
                            <m:t>=</m:t>
                          </m:r>
                          <m:r>
                            <a:rPr lang="en-US" sz="2000" b="0" i="1" smtClean="0">
                              <a:latin typeface="Cambria Math" charset="0"/>
                            </a:rPr>
                            <m:t>𝑘</m:t>
                          </m:r>
                          <m:r>
                            <a:rPr lang="en-US" sz="2000" b="0" i="1" smtClean="0">
                              <a:latin typeface="Cambria Math" charset="0"/>
                            </a:rPr>
                            <m:t>+1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charset="0"/>
                            </a:rPr>
                            <m:t>𝑚</m:t>
                          </m:r>
                        </m:sup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0" y="4976156"/>
                <a:ext cx="1828800" cy="991810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432186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/>
          <p:cNvSpPr txBox="1">
            <a:spLocks/>
          </p:cNvSpPr>
          <p:nvPr/>
        </p:nvSpPr>
        <p:spPr>
          <a:xfrm>
            <a:off x="457200" y="1494000"/>
            <a:ext cx="80010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57150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sz="2000" dirty="0">
              <a:solidFill>
                <a:schemeClr val="tx1"/>
              </a:solidFill>
              <a:latin typeface="Bold sand ms"/>
            </a:endParaRPr>
          </a:p>
        </p:txBody>
      </p:sp>
      <p:cxnSp>
        <p:nvCxnSpPr>
          <p:cNvPr id="5" name="Straight Arrow Connector 4"/>
          <p:cNvCxnSpPr>
            <a:cxnSpLocks/>
          </p:cNvCxnSpPr>
          <p:nvPr/>
        </p:nvCxnSpPr>
        <p:spPr>
          <a:xfrm flipV="1">
            <a:off x="1295400" y="2953423"/>
            <a:ext cx="6858000" cy="1837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cxnSpLocks/>
          </p:cNvCxnSpPr>
          <p:nvPr/>
        </p:nvCxnSpPr>
        <p:spPr>
          <a:xfrm>
            <a:off x="3352800" y="2819400"/>
            <a:ext cx="0" cy="33607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cxnSpLocks/>
          </p:cNvCxnSpPr>
          <p:nvPr/>
        </p:nvCxnSpPr>
        <p:spPr>
          <a:xfrm>
            <a:off x="4876800" y="2819400"/>
            <a:ext cx="0" cy="33607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cxnSpLocks/>
          </p:cNvCxnSpPr>
          <p:nvPr/>
        </p:nvCxnSpPr>
        <p:spPr>
          <a:xfrm>
            <a:off x="6400800" y="2819400"/>
            <a:ext cx="0" cy="33607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267200" y="2286000"/>
                <a:ext cx="1219200" cy="369332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12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=130</m:t>
                      </m:r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2286000"/>
                <a:ext cx="1219200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467600" y="2286000"/>
                <a:ext cx="3810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⋯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7600" y="2286000"/>
                <a:ext cx="381000" cy="400110"/>
              </a:xfrm>
              <a:prstGeom prst="rect">
                <a:avLst/>
              </a:prstGeom>
              <a:blipFill rotWithShape="0">
                <a:blip r:embed="rId4"/>
                <a:stretch>
                  <a:fillRect t="-98485" r="-28571" b="-1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/>
          <p:cNvCxnSpPr>
            <a:cxnSpLocks/>
          </p:cNvCxnSpPr>
          <p:nvPr/>
        </p:nvCxnSpPr>
        <p:spPr>
          <a:xfrm>
            <a:off x="1828800" y="2819400"/>
            <a:ext cx="0" cy="33607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cxnSpLocks/>
          </p:cNvCxnSpPr>
          <p:nvPr/>
        </p:nvCxnSpPr>
        <p:spPr>
          <a:xfrm>
            <a:off x="6388580" y="3215640"/>
            <a:ext cx="12220" cy="365760"/>
          </a:xfrm>
          <a:prstGeom prst="line">
            <a:avLst/>
          </a:prstGeom>
          <a:ln w="25400">
            <a:solidFill>
              <a:schemeClr val="accent1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676400" y="3657600"/>
                <a:ext cx="43742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charset="0"/>
                            </a:rPr>
                            <m:t>10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3657600"/>
                <a:ext cx="437427" cy="307777"/>
              </a:xfrm>
              <a:prstGeom prst="rect">
                <a:avLst/>
              </a:prstGeom>
              <a:blipFill rotWithShape="0">
                <a:blip r:embed="rId5"/>
                <a:stretch>
                  <a:fillRect l="-12500" r="-5556"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Connector 21"/>
          <p:cNvCxnSpPr>
            <a:cxnSpLocks/>
          </p:cNvCxnSpPr>
          <p:nvPr/>
        </p:nvCxnSpPr>
        <p:spPr>
          <a:xfrm>
            <a:off x="1828800" y="3215640"/>
            <a:ext cx="12220" cy="365760"/>
          </a:xfrm>
          <a:prstGeom prst="line">
            <a:avLst/>
          </a:prstGeom>
          <a:ln w="25400">
            <a:solidFill>
              <a:schemeClr val="accent1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itle 1"/>
              <p:cNvSpPr txBox="1">
                <a:spLocks/>
              </p:cNvSpPr>
              <p:nvPr/>
            </p:nvSpPr>
            <p:spPr>
              <a:xfrm>
                <a:off x="228600" y="228600"/>
                <a:ext cx="8686800" cy="11430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spcAft>
                    <a:spcPts val="1200"/>
                  </a:spcAft>
                </a:pPr>
                <a:r>
                  <a:rPr lang="en-US" b="1" dirty="0">
                    <a:latin typeface="Bold sand m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charset="0"/>
                          </a:rPr>
                          <m:t>𝑰</m:t>
                        </m:r>
                      </m:e>
                      <m:sub>
                        <m:r>
                          <a:rPr lang="en-US" b="1" i="1" smtClean="0">
                            <a:latin typeface="Cambria Math" charset="0"/>
                          </a:rPr>
                          <m:t>𝒌</m:t>
                        </m:r>
                      </m:sub>
                    </m:sSub>
                  </m:oMath>
                </a14:m>
                <a:r>
                  <a:rPr lang="en-US" b="1" dirty="0">
                    <a:latin typeface="Bold sand ms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charset="0"/>
                          </a:rPr>
                          <m:t>𝑷</m:t>
                        </m:r>
                      </m:e>
                      <m:sub>
                        <m:r>
                          <a:rPr lang="en-US" b="1" i="1">
                            <a:latin typeface="Cambria Math" charset="0"/>
                          </a:rPr>
                          <m:t>𝒌</m:t>
                        </m:r>
                      </m:sub>
                    </m:sSub>
                    <m:r>
                      <a:rPr lang="en-US" b="1" i="1">
                        <a:latin typeface="Cambria Math" charset="0"/>
                      </a:rPr>
                      <m:t> </m:t>
                    </m:r>
                  </m:oMath>
                </a14:m>
                <a:endParaRPr lang="en-US" b="1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31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28600"/>
                <a:ext cx="8686800" cy="1143000"/>
              </a:xfrm>
              <a:prstGeom prst="rect">
                <a:avLst/>
              </a:prstGeom>
              <a:blipFill rotWithShape="0">
                <a:blip r:embed="rId6"/>
                <a:stretch>
                  <a:fillRect b="-96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1447800" y="2286000"/>
                <a:ext cx="3810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⋯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2286000"/>
                <a:ext cx="381000" cy="400110"/>
              </a:xfrm>
              <a:prstGeom prst="rect">
                <a:avLst/>
              </a:prstGeom>
              <a:blipFill rotWithShape="0">
                <a:blip r:embed="rId7"/>
                <a:stretch>
                  <a:fillRect t="-98485" r="-30645" b="-1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5791200" y="2286000"/>
                <a:ext cx="1219200" cy="369332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13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=140</m:t>
                      </m:r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0" y="2286000"/>
                <a:ext cx="1219200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2743200" y="2286000"/>
                <a:ext cx="1219200" cy="369332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11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=120</m:t>
                      </m:r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2286000"/>
                <a:ext cx="1219200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6191973" y="3657600"/>
                <a:ext cx="43742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charset="0"/>
                            </a:rPr>
                            <m:t>13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1973" y="3657600"/>
                <a:ext cx="437427" cy="307777"/>
              </a:xfrm>
              <a:prstGeom prst="rect">
                <a:avLst/>
              </a:prstGeom>
              <a:blipFill rotWithShape="0">
                <a:blip r:embed="rId10"/>
                <a:stretch>
                  <a:fillRect l="-13889" r="-5556"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133600" y="3657600"/>
                <a:ext cx="89197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charset="0"/>
                        </a:rPr>
                        <m:t>1000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0" y="3657600"/>
                <a:ext cx="891975" cy="307777"/>
              </a:xfrm>
              <a:prstGeom prst="rect">
                <a:avLst/>
              </a:prstGeom>
              <a:blipFill rotWithShape="0">
                <a:blip r:embed="rId11"/>
                <a:stretch>
                  <a:fillRect l="-2740" r="-6164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743200" y="1840468"/>
                <a:ext cx="1219200" cy="369332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11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=100</m:t>
                      </m:r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1840468"/>
                <a:ext cx="1219200" cy="369332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743200" y="1371600"/>
                <a:ext cx="1219200" cy="369332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11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=20</m:t>
                      </m:r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1371600"/>
                <a:ext cx="1219200" cy="369332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267200" y="1828800"/>
                <a:ext cx="1219200" cy="369332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12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=95</m:t>
                      </m:r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1828800"/>
                <a:ext cx="1219200" cy="369332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267200" y="1371600"/>
                <a:ext cx="1219200" cy="369332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12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=35</m:t>
                      </m:r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1371600"/>
                <a:ext cx="1219200" cy="369332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791200" y="1828800"/>
                <a:ext cx="1219200" cy="369332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13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=90</m:t>
                      </m:r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0" y="1828800"/>
                <a:ext cx="1219200" cy="369332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5791200" y="1371600"/>
                <a:ext cx="1219200" cy="369332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13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=50</m:t>
                      </m:r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0" y="1371600"/>
                <a:ext cx="1219200" cy="369332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6642092" y="3657600"/>
                <a:ext cx="74930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charset="0"/>
                        </a:rPr>
                        <m:t>895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2092" y="3657600"/>
                <a:ext cx="749308" cy="307777"/>
              </a:xfrm>
              <a:prstGeom prst="rect">
                <a:avLst/>
              </a:prstGeom>
              <a:blipFill rotWithShape="0">
                <a:blip r:embed="rId18"/>
                <a:stretch>
                  <a:fillRect l="-4065" r="-7317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457200" y="4114755"/>
                <a:ext cx="830580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What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is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the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amount</m:t>
                      </m:r>
                      <m:r>
                        <a:rPr lang="en-US" sz="200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smtClean="0">
                          <a:latin typeface="Cambria Math" charset="0"/>
                        </a:rPr>
                        <m:t>of</m:t>
                      </m:r>
                      <m:r>
                        <a:rPr lang="en-US" sz="200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Principal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Repaid</m:t>
                      </m:r>
                      <m:r>
                        <a:rPr lang="en-US" sz="200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from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time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charset="0"/>
                        </a:rPr>
                        <m:t>𝑡</m:t>
                      </m:r>
                      <m:r>
                        <a:rPr lang="en-US" sz="2000" b="0" i="1" smtClean="0">
                          <a:latin typeface="Cambria Math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charset="0"/>
                        </a:rPr>
                        <m:t>𝑘</m:t>
                      </m:r>
                      <m:r>
                        <a:rPr lang="en-US" sz="2000" b="0" i="1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to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time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charset="0"/>
                        </a:rPr>
                        <m:t>𝑡</m:t>
                      </m:r>
                      <m:r>
                        <a:rPr lang="en-US" sz="2000" b="0" i="1" smtClean="0">
                          <a:latin typeface="Cambria Math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charset="0"/>
                        </a:rPr>
                        <m:t>𝑚</m:t>
                      </m:r>
                      <m:r>
                        <a:rPr lang="en-US" sz="2000" b="0" i="1" smtClean="0">
                          <a:latin typeface="Cambria Math" charset="0"/>
                        </a:rPr>
                        <m:t>?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4114755"/>
                <a:ext cx="8305800" cy="400110"/>
              </a:xfrm>
              <a:prstGeom prst="rect">
                <a:avLst/>
              </a:prstGeom>
              <a:blipFill rotWithShape="0">
                <a:blip r:embed="rId19"/>
                <a:stretch>
                  <a:fillRect t="-98485" b="-1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990600" y="4629090"/>
                <a:ext cx="190500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Answer</m:t>
                      </m:r>
                      <m:r>
                        <a:rPr lang="en-US" sz="2000" b="0" i="0" smtClean="0">
                          <a:latin typeface="Cambria Math" charset="0"/>
                        </a:rPr>
                        <m:t>: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4629090"/>
                <a:ext cx="1905000" cy="400110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3124200" y="4976156"/>
                <a:ext cx="1828800" cy="9918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is-I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0" i="1" smtClean="0">
                              <a:latin typeface="Cambria Math" charset="0"/>
                            </a:rPr>
                            <m:t>𝑗</m:t>
                          </m:r>
                          <m:r>
                            <a:rPr lang="en-US" sz="2000" b="0" i="1" smtClean="0">
                              <a:latin typeface="Cambria Math" charset="0"/>
                            </a:rPr>
                            <m:t>=</m:t>
                          </m:r>
                          <m:r>
                            <a:rPr lang="en-US" sz="2000" b="0" i="1" smtClean="0">
                              <a:latin typeface="Cambria Math" charset="0"/>
                            </a:rPr>
                            <m:t>𝑘</m:t>
                          </m:r>
                          <m:r>
                            <a:rPr lang="en-US" sz="2000" b="0" i="1" smtClean="0">
                              <a:latin typeface="Cambria Math" charset="0"/>
                            </a:rPr>
                            <m:t>+1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charset="0"/>
                            </a:rPr>
                            <m:t>𝑚</m:t>
                          </m:r>
                        </m:sup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0" y="4976156"/>
                <a:ext cx="1828800" cy="991810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4267200" y="5257800"/>
                <a:ext cx="1828800" cy="4138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charset="0"/>
                            </a:rPr>
                            <m:t>𝑘</m:t>
                          </m:r>
                        </m:sub>
                      </m:sSub>
                      <m:r>
                        <a:rPr lang="en-US" sz="2000" b="0" i="1" smtClean="0">
                          <a:latin typeface="Cambria Math" charset="0"/>
                        </a:rPr>
                        <m:t>−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5257800"/>
                <a:ext cx="1828800" cy="413896"/>
              </a:xfrm>
              <a:prstGeom prst="rect">
                <a:avLst/>
              </a:prstGeom>
              <a:blipFill rotWithShape="0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45559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/>
          <p:cNvSpPr txBox="1">
            <a:spLocks/>
          </p:cNvSpPr>
          <p:nvPr/>
        </p:nvSpPr>
        <p:spPr>
          <a:xfrm>
            <a:off x="457200" y="1494000"/>
            <a:ext cx="80010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57150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sz="2000" dirty="0">
              <a:solidFill>
                <a:schemeClr val="tx1"/>
              </a:solidFill>
              <a:latin typeface="Bold sand ms"/>
            </a:endParaRPr>
          </a:p>
        </p:txBody>
      </p:sp>
      <p:cxnSp>
        <p:nvCxnSpPr>
          <p:cNvPr id="5" name="Straight Arrow Connector 4"/>
          <p:cNvCxnSpPr>
            <a:cxnSpLocks/>
          </p:cNvCxnSpPr>
          <p:nvPr/>
        </p:nvCxnSpPr>
        <p:spPr>
          <a:xfrm flipV="1">
            <a:off x="1460020" y="2953423"/>
            <a:ext cx="6189098" cy="1837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319528" y="2286000"/>
                <a:ext cx="576072" cy="369332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9528" y="2286000"/>
                <a:ext cx="576072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/>
          <p:cNvCxnSpPr>
            <a:cxnSpLocks/>
          </p:cNvCxnSpPr>
          <p:nvPr/>
        </p:nvCxnSpPr>
        <p:spPr>
          <a:xfrm>
            <a:off x="2590800" y="2819400"/>
            <a:ext cx="0" cy="33607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cxnSpLocks/>
          </p:cNvCxnSpPr>
          <p:nvPr/>
        </p:nvCxnSpPr>
        <p:spPr>
          <a:xfrm>
            <a:off x="3352800" y="2819400"/>
            <a:ext cx="0" cy="33607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cxnSpLocks/>
          </p:cNvCxnSpPr>
          <p:nvPr/>
        </p:nvCxnSpPr>
        <p:spPr>
          <a:xfrm>
            <a:off x="4724400" y="2819400"/>
            <a:ext cx="0" cy="33607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849624" y="2286000"/>
                <a:ext cx="3810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⋯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9624" y="2286000"/>
                <a:ext cx="381000" cy="400110"/>
              </a:xfrm>
              <a:prstGeom prst="rect">
                <a:avLst/>
              </a:prstGeom>
              <a:blipFill rotWithShape="0">
                <a:blip r:embed="rId4"/>
                <a:stretch>
                  <a:fillRect t="-98485" r="-30645" b="-1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081528" y="2286000"/>
                <a:ext cx="576072" cy="369332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1528" y="2286000"/>
                <a:ext cx="576072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/>
          <p:cNvCxnSpPr>
            <a:cxnSpLocks/>
          </p:cNvCxnSpPr>
          <p:nvPr/>
        </p:nvCxnSpPr>
        <p:spPr>
          <a:xfrm>
            <a:off x="1828800" y="2819400"/>
            <a:ext cx="0" cy="33607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cxnSpLocks/>
          </p:cNvCxnSpPr>
          <p:nvPr/>
        </p:nvCxnSpPr>
        <p:spPr>
          <a:xfrm>
            <a:off x="4712180" y="3215640"/>
            <a:ext cx="12220" cy="365760"/>
          </a:xfrm>
          <a:prstGeom prst="line">
            <a:avLst/>
          </a:prstGeom>
          <a:ln w="25400">
            <a:solidFill>
              <a:schemeClr val="accent1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601378" y="3657600"/>
                <a:ext cx="34471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1378" y="3657600"/>
                <a:ext cx="344710" cy="307777"/>
              </a:xfrm>
              <a:prstGeom prst="rect">
                <a:avLst/>
              </a:prstGeom>
              <a:blipFill rotWithShape="0">
                <a:blip r:embed="rId7"/>
                <a:stretch>
                  <a:fillRect l="-17857" r="-8929" b="-1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876800" y="3657600"/>
                <a:ext cx="3753271" cy="3215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0" smtClean="0">
                          <a:latin typeface="Cambria Math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balance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just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a:rPr lang="en-US" sz="2000" b="1" i="0" smtClean="0">
                          <a:latin typeface="Cambria Math" charset="0"/>
                        </a:rPr>
                        <m:t>𝐚𝐟𝐭𝐞𝐫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𝑘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charset="0"/>
                            </a:rPr>
                            <m:t>th</m:t>
                          </m:r>
                        </m:sup>
                      </m:sSup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payment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00" y="3657600"/>
                <a:ext cx="3753271" cy="321563"/>
              </a:xfrm>
              <a:prstGeom prst="rect">
                <a:avLst/>
              </a:prstGeom>
              <a:blipFill rotWithShape="0">
                <a:blip r:embed="rId8"/>
                <a:stretch>
                  <a:fillRect t="-132075" r="-1136" b="-169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Connector 21"/>
          <p:cNvCxnSpPr>
            <a:cxnSpLocks/>
          </p:cNvCxnSpPr>
          <p:nvPr/>
        </p:nvCxnSpPr>
        <p:spPr>
          <a:xfrm>
            <a:off x="1828800" y="3215640"/>
            <a:ext cx="12220" cy="365760"/>
          </a:xfrm>
          <a:prstGeom prst="line">
            <a:avLst/>
          </a:prstGeom>
          <a:ln w="25400">
            <a:solidFill>
              <a:schemeClr val="accent1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752600" y="3657600"/>
                <a:ext cx="19922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charset="0"/>
                        </a:rPr>
                        <m:t>𝐿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3657600"/>
                <a:ext cx="199222" cy="307777"/>
              </a:xfrm>
              <a:prstGeom prst="rect">
                <a:avLst/>
              </a:prstGeom>
              <a:blipFill rotWithShape="0">
                <a:blip r:embed="rId9"/>
                <a:stretch>
                  <a:fillRect l="-31250" r="-28125" b="-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905000" y="3657600"/>
                <a:ext cx="169507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0" smtClean="0">
                          <a:latin typeface="Cambria Math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loan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amount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3657600"/>
                <a:ext cx="1695079" cy="307777"/>
              </a:xfrm>
              <a:prstGeom prst="rect">
                <a:avLst/>
              </a:prstGeom>
              <a:blipFill rotWithShape="0">
                <a:blip r:embed="rId6"/>
                <a:stretch>
                  <a:fillRect l="-1439" t="-146000" r="-2518" b="-18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itle 1"/>
          <p:cNvSpPr txBox="1">
            <a:spLocks/>
          </p:cNvSpPr>
          <p:nvPr/>
        </p:nvSpPr>
        <p:spPr>
          <a:xfrm>
            <a:off x="228600" y="228600"/>
            <a:ext cx="8686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r>
              <a:rPr lang="en-US" b="1" dirty="0">
                <a:latin typeface="Bold sand ms"/>
              </a:rPr>
              <a:t>Determining Loan Balances</a:t>
            </a:r>
          </a:p>
        </p:txBody>
      </p:sp>
      <p:cxnSp>
        <p:nvCxnSpPr>
          <p:cNvPr id="21" name="Straight Connector 20"/>
          <p:cNvCxnSpPr>
            <a:cxnSpLocks/>
          </p:cNvCxnSpPr>
          <p:nvPr/>
        </p:nvCxnSpPr>
        <p:spPr>
          <a:xfrm>
            <a:off x="5486400" y="2819400"/>
            <a:ext cx="0" cy="33607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cxnSpLocks/>
          </p:cNvCxnSpPr>
          <p:nvPr/>
        </p:nvCxnSpPr>
        <p:spPr>
          <a:xfrm>
            <a:off x="7086600" y="2819400"/>
            <a:ext cx="0" cy="33607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419600" y="2286000"/>
                <a:ext cx="576072" cy="369332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2286000"/>
                <a:ext cx="576072" cy="36933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1676400" y="4416623"/>
                <a:ext cx="178574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0" smtClean="0">
                          <a:latin typeface="Cambria Math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Retrospective</m:t>
                      </m:r>
                      <m:r>
                        <a:rPr lang="en-US" sz="2000" b="0" i="0" smtClean="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4416623"/>
                <a:ext cx="1785745" cy="307777"/>
              </a:xfrm>
              <a:prstGeom prst="rect">
                <a:avLst/>
              </a:prstGeom>
              <a:blipFill rotWithShape="0">
                <a:blip r:embed="rId11"/>
                <a:stretch>
                  <a:fillRect l="-4778" t="-4000" r="-4778" b="-3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3505200" y="4416623"/>
                <a:ext cx="381559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charset="0"/>
                            </a:rPr>
                            <m:t>𝑘</m:t>
                          </m:r>
                        </m:sub>
                      </m:sSub>
                      <m:r>
                        <a:rPr lang="en-US" sz="2000" b="0" i="1" smtClean="0">
                          <a:latin typeface="Cambria Math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charset="0"/>
                        </a:rPr>
                        <m:t>𝐴𝑉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𝐿</m:t>
                          </m:r>
                        </m:e>
                      </m:d>
                      <m:r>
                        <a:rPr lang="en-US" sz="2000" b="0" i="1" smtClean="0">
                          <a:latin typeface="Cambria Math" charset="0"/>
                        </a:rPr>
                        <m:t>−</m:t>
                      </m:r>
                      <m:r>
                        <a:rPr lang="en-US" sz="2000" b="0" i="1" smtClean="0">
                          <a:latin typeface="Cambria Math" charset="0"/>
                        </a:rPr>
                        <m:t>𝐴𝑉</m:t>
                      </m:r>
                      <m:r>
                        <a:rPr lang="en-US" sz="2000" b="0" i="1" smtClean="0">
                          <a:latin typeface="Cambria Math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Past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Payments</m:t>
                      </m:r>
                      <m:r>
                        <a:rPr lang="en-US" sz="2000" b="0" i="0" smtClean="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200" y="4416623"/>
                <a:ext cx="3815596" cy="307777"/>
              </a:xfrm>
              <a:prstGeom prst="rect">
                <a:avLst/>
              </a:prstGeom>
              <a:blipFill rotWithShape="0">
                <a:blip r:embed="rId12"/>
                <a:stretch>
                  <a:fillRect l="-958" t="-146000" r="-1917" b="-18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3429000" y="5020709"/>
                <a:ext cx="4168705" cy="3132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charset="0"/>
                            </a:rPr>
                            <m:t>𝑘</m:t>
                          </m:r>
                        </m:sub>
                      </m:sSub>
                      <m:r>
                        <a:rPr lang="en-US" sz="2000" b="0" i="1" smtClean="0">
                          <a:latin typeface="Cambria Math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charset="0"/>
                        </a:rPr>
                        <m:t>𝐿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(1+</m:t>
                          </m:r>
                          <m:r>
                            <a:rPr lang="en-US" sz="2000" b="0" i="1" smtClean="0">
                              <a:latin typeface="Cambria Math" charset="0"/>
                            </a:rPr>
                            <m:t>𝑖</m:t>
                          </m:r>
                          <m:r>
                            <a:rPr lang="en-US" sz="2000" b="0" i="1" smtClean="0">
                              <a:latin typeface="Cambria Math" charset="0"/>
                            </a:rPr>
                            <m:t>)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charset="0"/>
                            </a:rPr>
                            <m:t>𝑘</m:t>
                          </m:r>
                        </m:sup>
                      </m:sSup>
                      <m:r>
                        <a:rPr lang="en-US" sz="2000" b="0" i="1" smtClean="0">
                          <a:latin typeface="Cambria Math" charset="0"/>
                        </a:rPr>
                        <m:t>−</m:t>
                      </m:r>
                      <m:r>
                        <a:rPr lang="en-US" sz="2000" b="0" i="1" smtClean="0">
                          <a:latin typeface="Cambria Math" charset="0"/>
                        </a:rPr>
                        <m:t>𝐴𝑉</m:t>
                      </m:r>
                      <m:r>
                        <a:rPr lang="en-US" sz="2000" b="0" i="1" smtClean="0">
                          <a:latin typeface="Cambria Math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Past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Payments</m:t>
                      </m:r>
                      <m:r>
                        <a:rPr lang="en-US" sz="2000" b="0" i="0" smtClean="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5020709"/>
                <a:ext cx="4168705" cy="313291"/>
              </a:xfrm>
              <a:prstGeom prst="rect">
                <a:avLst/>
              </a:prstGeom>
              <a:blipFill rotWithShape="0">
                <a:blip r:embed="rId13"/>
                <a:stretch>
                  <a:fillRect t="-141176" r="-146" b="-176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62110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/>
          <p:cNvSpPr txBox="1">
            <a:spLocks/>
          </p:cNvSpPr>
          <p:nvPr/>
        </p:nvSpPr>
        <p:spPr>
          <a:xfrm>
            <a:off x="457200" y="1494000"/>
            <a:ext cx="80010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57150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sz="2000" dirty="0">
              <a:solidFill>
                <a:schemeClr val="tx1"/>
              </a:solidFill>
              <a:latin typeface="Bold sand ms"/>
            </a:endParaRPr>
          </a:p>
        </p:txBody>
      </p:sp>
      <p:cxnSp>
        <p:nvCxnSpPr>
          <p:cNvPr id="5" name="Straight Arrow Connector 4"/>
          <p:cNvCxnSpPr>
            <a:cxnSpLocks/>
          </p:cNvCxnSpPr>
          <p:nvPr/>
        </p:nvCxnSpPr>
        <p:spPr>
          <a:xfrm flipV="1">
            <a:off x="1295400" y="2953423"/>
            <a:ext cx="6858000" cy="1837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cxnSpLocks/>
          </p:cNvCxnSpPr>
          <p:nvPr/>
        </p:nvCxnSpPr>
        <p:spPr>
          <a:xfrm>
            <a:off x="3352800" y="2819400"/>
            <a:ext cx="0" cy="33607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cxnSpLocks/>
          </p:cNvCxnSpPr>
          <p:nvPr/>
        </p:nvCxnSpPr>
        <p:spPr>
          <a:xfrm>
            <a:off x="4876800" y="2819400"/>
            <a:ext cx="0" cy="33607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cxnSpLocks/>
          </p:cNvCxnSpPr>
          <p:nvPr/>
        </p:nvCxnSpPr>
        <p:spPr>
          <a:xfrm>
            <a:off x="6400800" y="2819400"/>
            <a:ext cx="0" cy="33607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267200" y="2286000"/>
                <a:ext cx="1219200" cy="369332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12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=130</m:t>
                      </m:r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2286000"/>
                <a:ext cx="1219200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467600" y="2286000"/>
                <a:ext cx="3810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⋯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7600" y="2286000"/>
                <a:ext cx="381000" cy="400110"/>
              </a:xfrm>
              <a:prstGeom prst="rect">
                <a:avLst/>
              </a:prstGeom>
              <a:blipFill rotWithShape="0">
                <a:blip r:embed="rId4"/>
                <a:stretch>
                  <a:fillRect t="-98485" r="-28571" b="-1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/>
          <p:cNvCxnSpPr>
            <a:cxnSpLocks/>
          </p:cNvCxnSpPr>
          <p:nvPr/>
        </p:nvCxnSpPr>
        <p:spPr>
          <a:xfrm>
            <a:off x="1828800" y="2819400"/>
            <a:ext cx="0" cy="33607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cxnSpLocks/>
          </p:cNvCxnSpPr>
          <p:nvPr/>
        </p:nvCxnSpPr>
        <p:spPr>
          <a:xfrm>
            <a:off x="6388580" y="3215640"/>
            <a:ext cx="12220" cy="365760"/>
          </a:xfrm>
          <a:prstGeom prst="line">
            <a:avLst/>
          </a:prstGeom>
          <a:ln w="25400">
            <a:solidFill>
              <a:schemeClr val="accent1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676400" y="3657600"/>
                <a:ext cx="43742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charset="0"/>
                            </a:rPr>
                            <m:t>10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3657600"/>
                <a:ext cx="437427" cy="307777"/>
              </a:xfrm>
              <a:prstGeom prst="rect">
                <a:avLst/>
              </a:prstGeom>
              <a:blipFill rotWithShape="0">
                <a:blip r:embed="rId5"/>
                <a:stretch>
                  <a:fillRect l="-12500" r="-5556"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Connector 21"/>
          <p:cNvCxnSpPr>
            <a:cxnSpLocks/>
          </p:cNvCxnSpPr>
          <p:nvPr/>
        </p:nvCxnSpPr>
        <p:spPr>
          <a:xfrm>
            <a:off x="1828800" y="3215640"/>
            <a:ext cx="12220" cy="365760"/>
          </a:xfrm>
          <a:prstGeom prst="line">
            <a:avLst/>
          </a:prstGeom>
          <a:ln w="25400">
            <a:solidFill>
              <a:schemeClr val="accent1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itle 1"/>
              <p:cNvSpPr txBox="1">
                <a:spLocks/>
              </p:cNvSpPr>
              <p:nvPr/>
            </p:nvSpPr>
            <p:spPr>
              <a:xfrm>
                <a:off x="228600" y="228600"/>
                <a:ext cx="8686800" cy="11430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spcAft>
                    <a:spcPts val="1200"/>
                  </a:spcAft>
                </a:pPr>
                <a:r>
                  <a:rPr lang="en-US" b="1" dirty="0">
                    <a:latin typeface="Bold sand m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charset="0"/>
                          </a:rPr>
                          <m:t>𝑰</m:t>
                        </m:r>
                      </m:e>
                      <m:sub>
                        <m:r>
                          <a:rPr lang="en-US" b="1" i="1" smtClean="0">
                            <a:latin typeface="Cambria Math" charset="0"/>
                          </a:rPr>
                          <m:t>𝒌</m:t>
                        </m:r>
                      </m:sub>
                    </m:sSub>
                  </m:oMath>
                </a14:m>
                <a:r>
                  <a:rPr lang="en-US" b="1" dirty="0">
                    <a:latin typeface="Bold sand ms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charset="0"/>
                          </a:rPr>
                          <m:t>𝑷</m:t>
                        </m:r>
                      </m:e>
                      <m:sub>
                        <m:r>
                          <a:rPr lang="en-US" b="1" i="1">
                            <a:latin typeface="Cambria Math" charset="0"/>
                          </a:rPr>
                          <m:t>𝒌</m:t>
                        </m:r>
                      </m:sub>
                    </m:sSub>
                    <m:r>
                      <a:rPr lang="en-US" b="1" i="1">
                        <a:latin typeface="Cambria Math" charset="0"/>
                      </a:rPr>
                      <m:t> </m:t>
                    </m:r>
                  </m:oMath>
                </a14:m>
                <a:endParaRPr lang="en-US" b="1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31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28600"/>
                <a:ext cx="8686800" cy="1143000"/>
              </a:xfrm>
              <a:prstGeom prst="rect">
                <a:avLst/>
              </a:prstGeom>
              <a:blipFill rotWithShape="0">
                <a:blip r:embed="rId6"/>
                <a:stretch>
                  <a:fillRect b="-96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1447800" y="2286000"/>
                <a:ext cx="3810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⋯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2286000"/>
                <a:ext cx="381000" cy="400110"/>
              </a:xfrm>
              <a:prstGeom prst="rect">
                <a:avLst/>
              </a:prstGeom>
              <a:blipFill rotWithShape="0">
                <a:blip r:embed="rId7"/>
                <a:stretch>
                  <a:fillRect t="-98485" r="-30645" b="-1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5791200" y="2286000"/>
                <a:ext cx="1219200" cy="369332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13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=140</m:t>
                      </m:r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0" y="2286000"/>
                <a:ext cx="1219200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2743200" y="2286000"/>
                <a:ext cx="1219200" cy="369332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11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=120</m:t>
                      </m:r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2286000"/>
                <a:ext cx="1219200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6191973" y="3657600"/>
                <a:ext cx="43742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charset="0"/>
                            </a:rPr>
                            <m:t>13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1973" y="3657600"/>
                <a:ext cx="437427" cy="307777"/>
              </a:xfrm>
              <a:prstGeom prst="rect">
                <a:avLst/>
              </a:prstGeom>
              <a:blipFill rotWithShape="0">
                <a:blip r:embed="rId10"/>
                <a:stretch>
                  <a:fillRect l="-13889" r="-5556"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133600" y="3657600"/>
                <a:ext cx="89197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charset="0"/>
                        </a:rPr>
                        <m:t>1000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0" y="3657600"/>
                <a:ext cx="891975" cy="307777"/>
              </a:xfrm>
              <a:prstGeom prst="rect">
                <a:avLst/>
              </a:prstGeom>
              <a:blipFill rotWithShape="0">
                <a:blip r:embed="rId11"/>
                <a:stretch>
                  <a:fillRect l="-2740" r="-6164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743200" y="1840468"/>
                <a:ext cx="1219200" cy="369332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11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=100</m:t>
                      </m:r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1840468"/>
                <a:ext cx="1219200" cy="369332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743200" y="1371600"/>
                <a:ext cx="1219200" cy="369332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11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=20</m:t>
                      </m:r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1371600"/>
                <a:ext cx="1219200" cy="369332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267200" y="1828800"/>
                <a:ext cx="1219200" cy="369332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12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=95</m:t>
                      </m:r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1828800"/>
                <a:ext cx="1219200" cy="369332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267200" y="1371600"/>
                <a:ext cx="1219200" cy="369332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12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=35</m:t>
                      </m:r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1371600"/>
                <a:ext cx="1219200" cy="369332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791200" y="1828800"/>
                <a:ext cx="1219200" cy="369332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13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=90</m:t>
                      </m:r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0" y="1828800"/>
                <a:ext cx="1219200" cy="369332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5791200" y="1371600"/>
                <a:ext cx="1219200" cy="369332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13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=50</m:t>
                      </m:r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0" y="1371600"/>
                <a:ext cx="1219200" cy="369332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6642092" y="3657600"/>
                <a:ext cx="74930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charset="0"/>
                        </a:rPr>
                        <m:t>895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2092" y="3657600"/>
                <a:ext cx="749308" cy="307777"/>
              </a:xfrm>
              <a:prstGeom prst="rect">
                <a:avLst/>
              </a:prstGeom>
              <a:blipFill rotWithShape="0">
                <a:blip r:embed="rId18"/>
                <a:stretch>
                  <a:fillRect l="-4065" r="-7317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457200" y="4114755"/>
                <a:ext cx="830580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What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is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the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amount</m:t>
                      </m:r>
                      <m:r>
                        <a:rPr lang="en-US" sz="200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smtClean="0">
                          <a:latin typeface="Cambria Math" charset="0"/>
                        </a:rPr>
                        <m:t>of</m:t>
                      </m:r>
                      <m:r>
                        <a:rPr lang="en-US" sz="200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Interest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Paid</m:t>
                      </m:r>
                      <m:r>
                        <a:rPr lang="en-US" sz="200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from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time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charset="0"/>
                        </a:rPr>
                        <m:t>𝑡</m:t>
                      </m:r>
                      <m:r>
                        <a:rPr lang="en-US" sz="2000" b="0" i="1" smtClean="0">
                          <a:latin typeface="Cambria Math" charset="0"/>
                        </a:rPr>
                        <m:t>=10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to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time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charset="0"/>
                        </a:rPr>
                        <m:t>𝑡</m:t>
                      </m:r>
                      <m:r>
                        <a:rPr lang="en-US" sz="2000" b="0" i="1" smtClean="0">
                          <a:latin typeface="Cambria Math" charset="0"/>
                        </a:rPr>
                        <m:t>=13?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4114755"/>
                <a:ext cx="8305800" cy="400110"/>
              </a:xfrm>
              <a:prstGeom prst="rect">
                <a:avLst/>
              </a:prstGeom>
              <a:blipFill rotWithShape="0">
                <a:blip r:embed="rId19"/>
                <a:stretch>
                  <a:fillRect t="-98485" b="-1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817350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/>
          <p:cNvSpPr txBox="1">
            <a:spLocks/>
          </p:cNvSpPr>
          <p:nvPr/>
        </p:nvSpPr>
        <p:spPr>
          <a:xfrm>
            <a:off x="457200" y="1494000"/>
            <a:ext cx="80010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57150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sz="2000" dirty="0">
              <a:solidFill>
                <a:schemeClr val="tx1"/>
              </a:solidFill>
              <a:latin typeface="Bold sand ms"/>
            </a:endParaRPr>
          </a:p>
        </p:txBody>
      </p:sp>
      <p:cxnSp>
        <p:nvCxnSpPr>
          <p:cNvPr id="5" name="Straight Arrow Connector 4"/>
          <p:cNvCxnSpPr>
            <a:cxnSpLocks/>
          </p:cNvCxnSpPr>
          <p:nvPr/>
        </p:nvCxnSpPr>
        <p:spPr>
          <a:xfrm flipV="1">
            <a:off x="1295400" y="2953423"/>
            <a:ext cx="6858000" cy="1837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cxnSpLocks/>
          </p:cNvCxnSpPr>
          <p:nvPr/>
        </p:nvCxnSpPr>
        <p:spPr>
          <a:xfrm>
            <a:off x="3352800" y="2819400"/>
            <a:ext cx="0" cy="33607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cxnSpLocks/>
          </p:cNvCxnSpPr>
          <p:nvPr/>
        </p:nvCxnSpPr>
        <p:spPr>
          <a:xfrm>
            <a:off x="4876800" y="2819400"/>
            <a:ext cx="0" cy="33607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cxnSpLocks/>
          </p:cNvCxnSpPr>
          <p:nvPr/>
        </p:nvCxnSpPr>
        <p:spPr>
          <a:xfrm>
            <a:off x="6400800" y="2819400"/>
            <a:ext cx="0" cy="33607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267200" y="2286000"/>
                <a:ext cx="1219200" cy="369332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12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=130</m:t>
                      </m:r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2286000"/>
                <a:ext cx="1219200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467600" y="2286000"/>
                <a:ext cx="3810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⋯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7600" y="2286000"/>
                <a:ext cx="381000" cy="400110"/>
              </a:xfrm>
              <a:prstGeom prst="rect">
                <a:avLst/>
              </a:prstGeom>
              <a:blipFill rotWithShape="0">
                <a:blip r:embed="rId4"/>
                <a:stretch>
                  <a:fillRect t="-98485" r="-28571" b="-1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/>
          <p:cNvCxnSpPr>
            <a:cxnSpLocks/>
          </p:cNvCxnSpPr>
          <p:nvPr/>
        </p:nvCxnSpPr>
        <p:spPr>
          <a:xfrm>
            <a:off x="1828800" y="2819400"/>
            <a:ext cx="0" cy="33607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cxnSpLocks/>
          </p:cNvCxnSpPr>
          <p:nvPr/>
        </p:nvCxnSpPr>
        <p:spPr>
          <a:xfrm>
            <a:off x="6388580" y="3215640"/>
            <a:ext cx="12220" cy="365760"/>
          </a:xfrm>
          <a:prstGeom prst="line">
            <a:avLst/>
          </a:prstGeom>
          <a:ln w="25400">
            <a:solidFill>
              <a:schemeClr val="accent1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676400" y="3657600"/>
                <a:ext cx="43742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charset="0"/>
                            </a:rPr>
                            <m:t>10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3657600"/>
                <a:ext cx="437427" cy="307777"/>
              </a:xfrm>
              <a:prstGeom prst="rect">
                <a:avLst/>
              </a:prstGeom>
              <a:blipFill rotWithShape="0">
                <a:blip r:embed="rId5"/>
                <a:stretch>
                  <a:fillRect l="-12500" r="-5556"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Connector 21"/>
          <p:cNvCxnSpPr>
            <a:cxnSpLocks/>
          </p:cNvCxnSpPr>
          <p:nvPr/>
        </p:nvCxnSpPr>
        <p:spPr>
          <a:xfrm>
            <a:off x="1828800" y="3215640"/>
            <a:ext cx="12220" cy="365760"/>
          </a:xfrm>
          <a:prstGeom prst="line">
            <a:avLst/>
          </a:prstGeom>
          <a:ln w="25400">
            <a:solidFill>
              <a:schemeClr val="accent1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itle 1"/>
              <p:cNvSpPr txBox="1">
                <a:spLocks/>
              </p:cNvSpPr>
              <p:nvPr/>
            </p:nvSpPr>
            <p:spPr>
              <a:xfrm>
                <a:off x="228600" y="228600"/>
                <a:ext cx="8686800" cy="11430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spcAft>
                    <a:spcPts val="1200"/>
                  </a:spcAft>
                </a:pPr>
                <a:r>
                  <a:rPr lang="en-US" b="1" dirty="0">
                    <a:latin typeface="Bold sand m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charset="0"/>
                          </a:rPr>
                          <m:t>𝑰</m:t>
                        </m:r>
                      </m:e>
                      <m:sub>
                        <m:r>
                          <a:rPr lang="en-US" b="1" i="1" smtClean="0">
                            <a:latin typeface="Cambria Math" charset="0"/>
                          </a:rPr>
                          <m:t>𝒌</m:t>
                        </m:r>
                      </m:sub>
                    </m:sSub>
                  </m:oMath>
                </a14:m>
                <a:r>
                  <a:rPr lang="en-US" b="1" dirty="0">
                    <a:latin typeface="Bold sand ms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charset="0"/>
                          </a:rPr>
                          <m:t>𝑷</m:t>
                        </m:r>
                      </m:e>
                      <m:sub>
                        <m:r>
                          <a:rPr lang="en-US" b="1" i="1">
                            <a:latin typeface="Cambria Math" charset="0"/>
                          </a:rPr>
                          <m:t>𝒌</m:t>
                        </m:r>
                      </m:sub>
                    </m:sSub>
                    <m:r>
                      <a:rPr lang="en-US" b="1" i="1">
                        <a:latin typeface="Cambria Math" charset="0"/>
                      </a:rPr>
                      <m:t> </m:t>
                    </m:r>
                  </m:oMath>
                </a14:m>
                <a:endParaRPr lang="en-US" b="1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31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28600"/>
                <a:ext cx="8686800" cy="1143000"/>
              </a:xfrm>
              <a:prstGeom prst="rect">
                <a:avLst/>
              </a:prstGeom>
              <a:blipFill rotWithShape="0">
                <a:blip r:embed="rId6"/>
                <a:stretch>
                  <a:fillRect b="-96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1447800" y="2286000"/>
                <a:ext cx="3810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⋯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2286000"/>
                <a:ext cx="381000" cy="400110"/>
              </a:xfrm>
              <a:prstGeom prst="rect">
                <a:avLst/>
              </a:prstGeom>
              <a:blipFill rotWithShape="0">
                <a:blip r:embed="rId7"/>
                <a:stretch>
                  <a:fillRect t="-98485" r="-30645" b="-1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5791200" y="2286000"/>
                <a:ext cx="1219200" cy="369332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13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=140</m:t>
                      </m:r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0" y="2286000"/>
                <a:ext cx="1219200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2743200" y="2286000"/>
                <a:ext cx="1219200" cy="369332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11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=120</m:t>
                      </m:r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2286000"/>
                <a:ext cx="1219200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6191973" y="3657600"/>
                <a:ext cx="43742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charset="0"/>
                            </a:rPr>
                            <m:t>13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1973" y="3657600"/>
                <a:ext cx="437427" cy="307777"/>
              </a:xfrm>
              <a:prstGeom prst="rect">
                <a:avLst/>
              </a:prstGeom>
              <a:blipFill rotWithShape="0">
                <a:blip r:embed="rId10"/>
                <a:stretch>
                  <a:fillRect l="-13889" r="-5556"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133600" y="3657600"/>
                <a:ext cx="89197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charset="0"/>
                        </a:rPr>
                        <m:t>1000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0" y="3657600"/>
                <a:ext cx="891975" cy="307777"/>
              </a:xfrm>
              <a:prstGeom prst="rect">
                <a:avLst/>
              </a:prstGeom>
              <a:blipFill rotWithShape="0">
                <a:blip r:embed="rId11"/>
                <a:stretch>
                  <a:fillRect l="-2740" r="-6164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743200" y="1840468"/>
                <a:ext cx="1219200" cy="369332"/>
              </a:xfrm>
              <a:prstGeom prst="rect">
                <a:avLst/>
              </a:prstGeom>
              <a:solidFill>
                <a:schemeClr val="accent1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11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=100</m:t>
                      </m:r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1840468"/>
                <a:ext cx="1219200" cy="369332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743200" y="1371600"/>
                <a:ext cx="1219200" cy="369332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11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=20</m:t>
                      </m:r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1371600"/>
                <a:ext cx="1219200" cy="369332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267200" y="1828800"/>
                <a:ext cx="1219200" cy="369332"/>
              </a:xfrm>
              <a:prstGeom prst="rect">
                <a:avLst/>
              </a:prstGeom>
              <a:solidFill>
                <a:schemeClr val="accent1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12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=95</m:t>
                      </m:r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1828800"/>
                <a:ext cx="1219200" cy="369332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267200" y="1371600"/>
                <a:ext cx="1219200" cy="369332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12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=35</m:t>
                      </m:r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1371600"/>
                <a:ext cx="1219200" cy="369332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791200" y="1828800"/>
                <a:ext cx="1219200" cy="369332"/>
              </a:xfrm>
              <a:prstGeom prst="rect">
                <a:avLst/>
              </a:prstGeom>
              <a:solidFill>
                <a:schemeClr val="accent1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13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=90</m:t>
                      </m:r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0" y="1828800"/>
                <a:ext cx="1219200" cy="369332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5791200" y="1371600"/>
                <a:ext cx="1219200" cy="369332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13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=50</m:t>
                      </m:r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0" y="1371600"/>
                <a:ext cx="1219200" cy="369332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6642092" y="3657600"/>
                <a:ext cx="74930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charset="0"/>
                        </a:rPr>
                        <m:t>895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2092" y="3657600"/>
                <a:ext cx="749308" cy="307777"/>
              </a:xfrm>
              <a:prstGeom prst="rect">
                <a:avLst/>
              </a:prstGeom>
              <a:blipFill rotWithShape="0">
                <a:blip r:embed="rId18"/>
                <a:stretch>
                  <a:fillRect l="-4065" r="-7317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457200" y="4114755"/>
                <a:ext cx="830580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What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is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the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amount</m:t>
                      </m:r>
                      <m:r>
                        <a:rPr lang="en-US" sz="200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smtClean="0">
                          <a:latin typeface="Cambria Math" charset="0"/>
                        </a:rPr>
                        <m:t>of</m:t>
                      </m:r>
                      <m:r>
                        <a:rPr lang="en-US" sz="200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Interest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Paid</m:t>
                      </m:r>
                      <m:r>
                        <a:rPr lang="en-US" sz="200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from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time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charset="0"/>
                        </a:rPr>
                        <m:t>𝑡</m:t>
                      </m:r>
                      <m:r>
                        <a:rPr lang="en-US" sz="2000" b="0" i="1" smtClean="0">
                          <a:latin typeface="Cambria Math" charset="0"/>
                        </a:rPr>
                        <m:t>=10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to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time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charset="0"/>
                        </a:rPr>
                        <m:t>𝑡</m:t>
                      </m:r>
                      <m:r>
                        <a:rPr lang="en-US" sz="2000" b="0" i="1" smtClean="0">
                          <a:latin typeface="Cambria Math" charset="0"/>
                        </a:rPr>
                        <m:t>=13?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4114755"/>
                <a:ext cx="8305800" cy="400110"/>
              </a:xfrm>
              <a:prstGeom prst="rect">
                <a:avLst/>
              </a:prstGeom>
              <a:blipFill rotWithShape="0">
                <a:blip r:embed="rId19"/>
                <a:stretch>
                  <a:fillRect t="-98485" b="-1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-152400" y="4629090"/>
                <a:ext cx="190500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Answer</m:t>
                      </m:r>
                      <m:r>
                        <a:rPr lang="en-US" sz="2000" b="0" i="0" smtClean="0">
                          <a:latin typeface="Cambria Math" charset="0"/>
                        </a:rPr>
                        <m:t>: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52400" y="4629090"/>
                <a:ext cx="1905000" cy="400110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1143000" y="4637265"/>
                <a:ext cx="270510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smtClean="0">
                          <a:latin typeface="Cambria Math" charset="0"/>
                        </a:rPr>
                        <m:t>1</m:t>
                      </m:r>
                      <m:r>
                        <a:rPr lang="en-US" sz="2000" b="0" i="0" smtClean="0">
                          <a:latin typeface="Cambria Math" charset="0"/>
                        </a:rPr>
                        <m:t>00+95+90=285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4637265"/>
                <a:ext cx="2705100" cy="400110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73019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/>
          <p:cNvSpPr txBox="1">
            <a:spLocks/>
          </p:cNvSpPr>
          <p:nvPr/>
        </p:nvSpPr>
        <p:spPr>
          <a:xfrm>
            <a:off x="457200" y="1494000"/>
            <a:ext cx="80010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57150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sz="2000" dirty="0">
              <a:solidFill>
                <a:schemeClr val="tx1"/>
              </a:solidFill>
              <a:latin typeface="Bold sand ms"/>
            </a:endParaRPr>
          </a:p>
        </p:txBody>
      </p:sp>
      <p:cxnSp>
        <p:nvCxnSpPr>
          <p:cNvPr id="5" name="Straight Arrow Connector 4"/>
          <p:cNvCxnSpPr>
            <a:cxnSpLocks/>
          </p:cNvCxnSpPr>
          <p:nvPr/>
        </p:nvCxnSpPr>
        <p:spPr>
          <a:xfrm flipV="1">
            <a:off x="1295400" y="2953423"/>
            <a:ext cx="6858000" cy="1837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cxnSpLocks/>
          </p:cNvCxnSpPr>
          <p:nvPr/>
        </p:nvCxnSpPr>
        <p:spPr>
          <a:xfrm>
            <a:off x="3352800" y="2819400"/>
            <a:ext cx="0" cy="33607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cxnSpLocks/>
          </p:cNvCxnSpPr>
          <p:nvPr/>
        </p:nvCxnSpPr>
        <p:spPr>
          <a:xfrm>
            <a:off x="4876800" y="2819400"/>
            <a:ext cx="0" cy="33607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cxnSpLocks/>
          </p:cNvCxnSpPr>
          <p:nvPr/>
        </p:nvCxnSpPr>
        <p:spPr>
          <a:xfrm>
            <a:off x="6400800" y="2819400"/>
            <a:ext cx="0" cy="33607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267200" y="2286000"/>
                <a:ext cx="1219200" cy="369332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12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=130</m:t>
                      </m:r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2286000"/>
                <a:ext cx="1219200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467600" y="2286000"/>
                <a:ext cx="3810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⋯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7600" y="2286000"/>
                <a:ext cx="381000" cy="400110"/>
              </a:xfrm>
              <a:prstGeom prst="rect">
                <a:avLst/>
              </a:prstGeom>
              <a:blipFill rotWithShape="0">
                <a:blip r:embed="rId4"/>
                <a:stretch>
                  <a:fillRect t="-98485" r="-28571" b="-1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/>
          <p:cNvCxnSpPr>
            <a:cxnSpLocks/>
          </p:cNvCxnSpPr>
          <p:nvPr/>
        </p:nvCxnSpPr>
        <p:spPr>
          <a:xfrm>
            <a:off x="1828800" y="2819400"/>
            <a:ext cx="0" cy="33607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cxnSpLocks/>
          </p:cNvCxnSpPr>
          <p:nvPr/>
        </p:nvCxnSpPr>
        <p:spPr>
          <a:xfrm>
            <a:off x="6388580" y="3215640"/>
            <a:ext cx="12220" cy="365760"/>
          </a:xfrm>
          <a:prstGeom prst="line">
            <a:avLst/>
          </a:prstGeom>
          <a:ln w="25400">
            <a:solidFill>
              <a:schemeClr val="accent1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676400" y="3657600"/>
                <a:ext cx="43742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charset="0"/>
                            </a:rPr>
                            <m:t>10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3657600"/>
                <a:ext cx="437427" cy="307777"/>
              </a:xfrm>
              <a:prstGeom prst="rect">
                <a:avLst/>
              </a:prstGeom>
              <a:blipFill rotWithShape="0">
                <a:blip r:embed="rId5"/>
                <a:stretch>
                  <a:fillRect l="-12500" r="-5556"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Connector 21"/>
          <p:cNvCxnSpPr>
            <a:cxnSpLocks/>
          </p:cNvCxnSpPr>
          <p:nvPr/>
        </p:nvCxnSpPr>
        <p:spPr>
          <a:xfrm>
            <a:off x="1828800" y="3215640"/>
            <a:ext cx="12220" cy="365760"/>
          </a:xfrm>
          <a:prstGeom prst="line">
            <a:avLst/>
          </a:prstGeom>
          <a:ln w="25400">
            <a:solidFill>
              <a:schemeClr val="accent1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itle 1"/>
              <p:cNvSpPr txBox="1">
                <a:spLocks/>
              </p:cNvSpPr>
              <p:nvPr/>
            </p:nvSpPr>
            <p:spPr>
              <a:xfrm>
                <a:off x="228600" y="228600"/>
                <a:ext cx="8686800" cy="11430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spcAft>
                    <a:spcPts val="1200"/>
                  </a:spcAft>
                </a:pPr>
                <a:r>
                  <a:rPr lang="en-US" b="1" dirty="0">
                    <a:latin typeface="Bold sand m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charset="0"/>
                          </a:rPr>
                          <m:t>𝑰</m:t>
                        </m:r>
                      </m:e>
                      <m:sub>
                        <m:r>
                          <a:rPr lang="en-US" b="1" i="1" smtClean="0">
                            <a:latin typeface="Cambria Math" charset="0"/>
                          </a:rPr>
                          <m:t>𝒌</m:t>
                        </m:r>
                      </m:sub>
                    </m:sSub>
                  </m:oMath>
                </a14:m>
                <a:r>
                  <a:rPr lang="en-US" b="1" dirty="0">
                    <a:latin typeface="Bold sand ms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charset="0"/>
                          </a:rPr>
                          <m:t>𝑷</m:t>
                        </m:r>
                      </m:e>
                      <m:sub>
                        <m:r>
                          <a:rPr lang="en-US" b="1" i="1">
                            <a:latin typeface="Cambria Math" charset="0"/>
                          </a:rPr>
                          <m:t>𝒌</m:t>
                        </m:r>
                      </m:sub>
                    </m:sSub>
                    <m:r>
                      <a:rPr lang="en-US" b="1" i="1">
                        <a:latin typeface="Cambria Math" charset="0"/>
                      </a:rPr>
                      <m:t> </m:t>
                    </m:r>
                  </m:oMath>
                </a14:m>
                <a:endParaRPr lang="en-US" b="1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31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28600"/>
                <a:ext cx="8686800" cy="1143000"/>
              </a:xfrm>
              <a:prstGeom prst="rect">
                <a:avLst/>
              </a:prstGeom>
              <a:blipFill rotWithShape="0">
                <a:blip r:embed="rId6"/>
                <a:stretch>
                  <a:fillRect b="-96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1447800" y="2286000"/>
                <a:ext cx="3810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⋯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2286000"/>
                <a:ext cx="381000" cy="400110"/>
              </a:xfrm>
              <a:prstGeom prst="rect">
                <a:avLst/>
              </a:prstGeom>
              <a:blipFill rotWithShape="0">
                <a:blip r:embed="rId7"/>
                <a:stretch>
                  <a:fillRect t="-98485" r="-30645" b="-1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5791200" y="2286000"/>
                <a:ext cx="1219200" cy="369332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13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=140</m:t>
                      </m:r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0" y="2286000"/>
                <a:ext cx="1219200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2743200" y="2286000"/>
                <a:ext cx="1219200" cy="369332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11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=120</m:t>
                      </m:r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2286000"/>
                <a:ext cx="1219200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6191973" y="3657600"/>
                <a:ext cx="43742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charset="0"/>
                            </a:rPr>
                            <m:t>13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1973" y="3657600"/>
                <a:ext cx="437427" cy="307777"/>
              </a:xfrm>
              <a:prstGeom prst="rect">
                <a:avLst/>
              </a:prstGeom>
              <a:blipFill rotWithShape="0">
                <a:blip r:embed="rId10"/>
                <a:stretch>
                  <a:fillRect l="-13889" r="-5556"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133600" y="3657600"/>
                <a:ext cx="89197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charset="0"/>
                        </a:rPr>
                        <m:t>1000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0" y="3657600"/>
                <a:ext cx="891975" cy="307777"/>
              </a:xfrm>
              <a:prstGeom prst="rect">
                <a:avLst/>
              </a:prstGeom>
              <a:blipFill rotWithShape="0">
                <a:blip r:embed="rId11"/>
                <a:stretch>
                  <a:fillRect l="-2740" r="-6164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743200" y="1840468"/>
                <a:ext cx="1219200" cy="369332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11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=100</m:t>
                      </m:r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1840468"/>
                <a:ext cx="1219200" cy="369332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743200" y="1371600"/>
                <a:ext cx="1219200" cy="369332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11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=20</m:t>
                      </m:r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1371600"/>
                <a:ext cx="1219200" cy="369332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267200" y="1828800"/>
                <a:ext cx="1219200" cy="369332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12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=95</m:t>
                      </m:r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1828800"/>
                <a:ext cx="1219200" cy="369332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267200" y="1371600"/>
                <a:ext cx="1219200" cy="369332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12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=35</m:t>
                      </m:r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1371600"/>
                <a:ext cx="1219200" cy="369332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791200" y="1828800"/>
                <a:ext cx="1219200" cy="369332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13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=90</m:t>
                      </m:r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0" y="1828800"/>
                <a:ext cx="1219200" cy="369332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5791200" y="1371600"/>
                <a:ext cx="1219200" cy="369332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13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=50</m:t>
                      </m:r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0" y="1371600"/>
                <a:ext cx="1219200" cy="369332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6642092" y="3657600"/>
                <a:ext cx="74930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charset="0"/>
                        </a:rPr>
                        <m:t>895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2092" y="3657600"/>
                <a:ext cx="749308" cy="307777"/>
              </a:xfrm>
              <a:prstGeom prst="rect">
                <a:avLst/>
              </a:prstGeom>
              <a:blipFill rotWithShape="0">
                <a:blip r:embed="rId18"/>
                <a:stretch>
                  <a:fillRect l="-4065" r="-7317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-152400" y="4629090"/>
                <a:ext cx="190500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Answer</m:t>
                      </m:r>
                      <m:r>
                        <a:rPr lang="en-US" sz="2000" b="0" i="0" smtClean="0">
                          <a:latin typeface="Cambria Math" charset="0"/>
                        </a:rPr>
                        <m:t>: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52400" y="4629090"/>
                <a:ext cx="1905000" cy="400110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1143000" y="4637265"/>
                <a:ext cx="270510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smtClean="0">
                          <a:latin typeface="Cambria Math" charset="0"/>
                        </a:rPr>
                        <m:t>1</m:t>
                      </m:r>
                      <m:r>
                        <a:rPr lang="en-US" sz="2000" b="0" i="0" smtClean="0">
                          <a:latin typeface="Cambria Math" charset="0"/>
                        </a:rPr>
                        <m:t>00+95+90=285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4637265"/>
                <a:ext cx="2705100" cy="400110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457200" y="4114755"/>
                <a:ext cx="830580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What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is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the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amount</m:t>
                      </m:r>
                      <m:r>
                        <a:rPr lang="en-US" sz="200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smtClean="0">
                          <a:latin typeface="Cambria Math" charset="0"/>
                        </a:rPr>
                        <m:t>of</m:t>
                      </m:r>
                      <m:r>
                        <a:rPr lang="en-US" sz="200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Interest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Paid</m:t>
                      </m:r>
                      <m:r>
                        <a:rPr lang="en-US" sz="200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from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time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charset="0"/>
                        </a:rPr>
                        <m:t>𝑡</m:t>
                      </m:r>
                      <m:r>
                        <a:rPr lang="en-US" sz="2000" b="0" i="1" smtClean="0">
                          <a:latin typeface="Cambria Math" charset="0"/>
                        </a:rPr>
                        <m:t>=10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to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time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charset="0"/>
                        </a:rPr>
                        <m:t>𝑡</m:t>
                      </m:r>
                      <m:r>
                        <a:rPr lang="en-US" sz="2000" b="0" i="1" smtClean="0">
                          <a:latin typeface="Cambria Math" charset="0"/>
                        </a:rPr>
                        <m:t>=13?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4114755"/>
                <a:ext cx="8305800" cy="400110"/>
              </a:xfrm>
              <a:prstGeom prst="rect">
                <a:avLst/>
              </a:prstGeom>
              <a:blipFill rotWithShape="0">
                <a:blip r:embed="rId21"/>
                <a:stretch>
                  <a:fillRect t="-98485" b="-1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3352800" y="4629090"/>
                <a:ext cx="106680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or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800" y="4629090"/>
                <a:ext cx="1066800" cy="400110"/>
              </a:xfrm>
              <a:prstGeom prst="rect">
                <a:avLst/>
              </a:prstGeom>
              <a:blipFill rotWithShape="0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3962400" y="4629090"/>
                <a:ext cx="502920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smtClean="0">
                              <a:latin typeface="Cambria Math" charset="0"/>
                            </a:rPr>
                            <m:t>1</m:t>
                          </m:r>
                          <m:r>
                            <a:rPr lang="en-US" sz="2000" b="0" i="0" smtClean="0">
                              <a:latin typeface="Cambria Math" charset="0"/>
                            </a:rPr>
                            <m:t>20+130+140</m:t>
                          </m:r>
                        </m:e>
                      </m:d>
                      <m:r>
                        <a:rPr lang="en-US" sz="2000" b="0" i="0" smtClean="0">
                          <a:latin typeface="Cambria Math" charset="0"/>
                        </a:rPr>
                        <m:t>−(20+35+50)=285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4629090"/>
                <a:ext cx="5029200" cy="400110"/>
              </a:xfrm>
              <a:prstGeom prst="rect">
                <a:avLst/>
              </a:prstGeom>
              <a:blipFill rotWithShape="0">
                <a:blip r:embed="rId23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797400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/>
          <p:cNvSpPr txBox="1">
            <a:spLocks/>
          </p:cNvSpPr>
          <p:nvPr/>
        </p:nvSpPr>
        <p:spPr>
          <a:xfrm>
            <a:off x="457200" y="1494000"/>
            <a:ext cx="80010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57150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sz="2000" dirty="0">
              <a:solidFill>
                <a:schemeClr val="tx1"/>
              </a:solidFill>
              <a:latin typeface="Bold sand ms"/>
            </a:endParaRPr>
          </a:p>
        </p:txBody>
      </p:sp>
      <p:cxnSp>
        <p:nvCxnSpPr>
          <p:cNvPr id="5" name="Straight Arrow Connector 4"/>
          <p:cNvCxnSpPr>
            <a:cxnSpLocks/>
          </p:cNvCxnSpPr>
          <p:nvPr/>
        </p:nvCxnSpPr>
        <p:spPr>
          <a:xfrm flipV="1">
            <a:off x="1295400" y="2953423"/>
            <a:ext cx="6858000" cy="1837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cxnSpLocks/>
          </p:cNvCxnSpPr>
          <p:nvPr/>
        </p:nvCxnSpPr>
        <p:spPr>
          <a:xfrm>
            <a:off x="3352800" y="2819400"/>
            <a:ext cx="0" cy="33607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cxnSpLocks/>
          </p:cNvCxnSpPr>
          <p:nvPr/>
        </p:nvCxnSpPr>
        <p:spPr>
          <a:xfrm>
            <a:off x="4876800" y="2819400"/>
            <a:ext cx="0" cy="33607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cxnSpLocks/>
          </p:cNvCxnSpPr>
          <p:nvPr/>
        </p:nvCxnSpPr>
        <p:spPr>
          <a:xfrm>
            <a:off x="6400800" y="2819400"/>
            <a:ext cx="0" cy="33607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267200" y="2286000"/>
                <a:ext cx="1219200" cy="369332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12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=130</m:t>
                      </m:r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2286000"/>
                <a:ext cx="1219200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467600" y="2286000"/>
                <a:ext cx="3810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⋯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7600" y="2286000"/>
                <a:ext cx="381000" cy="400110"/>
              </a:xfrm>
              <a:prstGeom prst="rect">
                <a:avLst/>
              </a:prstGeom>
              <a:blipFill rotWithShape="0">
                <a:blip r:embed="rId4"/>
                <a:stretch>
                  <a:fillRect t="-98485" r="-28571" b="-1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/>
          <p:cNvCxnSpPr>
            <a:cxnSpLocks/>
          </p:cNvCxnSpPr>
          <p:nvPr/>
        </p:nvCxnSpPr>
        <p:spPr>
          <a:xfrm>
            <a:off x="1828800" y="2819400"/>
            <a:ext cx="0" cy="33607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cxnSpLocks/>
          </p:cNvCxnSpPr>
          <p:nvPr/>
        </p:nvCxnSpPr>
        <p:spPr>
          <a:xfrm>
            <a:off x="6388580" y="3215640"/>
            <a:ext cx="12220" cy="365760"/>
          </a:xfrm>
          <a:prstGeom prst="line">
            <a:avLst/>
          </a:prstGeom>
          <a:ln w="25400">
            <a:solidFill>
              <a:schemeClr val="accent1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676400" y="3657600"/>
                <a:ext cx="43742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charset="0"/>
                            </a:rPr>
                            <m:t>10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3657600"/>
                <a:ext cx="437427" cy="307777"/>
              </a:xfrm>
              <a:prstGeom prst="rect">
                <a:avLst/>
              </a:prstGeom>
              <a:blipFill rotWithShape="0">
                <a:blip r:embed="rId5"/>
                <a:stretch>
                  <a:fillRect l="-12500" r="-5556"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Connector 21"/>
          <p:cNvCxnSpPr>
            <a:cxnSpLocks/>
          </p:cNvCxnSpPr>
          <p:nvPr/>
        </p:nvCxnSpPr>
        <p:spPr>
          <a:xfrm>
            <a:off x="1828800" y="3215640"/>
            <a:ext cx="12220" cy="365760"/>
          </a:xfrm>
          <a:prstGeom prst="line">
            <a:avLst/>
          </a:prstGeom>
          <a:ln w="25400">
            <a:solidFill>
              <a:schemeClr val="accent1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itle 1"/>
              <p:cNvSpPr txBox="1">
                <a:spLocks/>
              </p:cNvSpPr>
              <p:nvPr/>
            </p:nvSpPr>
            <p:spPr>
              <a:xfrm>
                <a:off x="228600" y="228600"/>
                <a:ext cx="8686800" cy="11430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spcAft>
                    <a:spcPts val="1200"/>
                  </a:spcAft>
                </a:pPr>
                <a:r>
                  <a:rPr lang="en-US" b="1" dirty="0">
                    <a:latin typeface="Bold sand m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charset="0"/>
                          </a:rPr>
                          <m:t>𝑰</m:t>
                        </m:r>
                      </m:e>
                      <m:sub>
                        <m:r>
                          <a:rPr lang="en-US" b="1" i="1" smtClean="0">
                            <a:latin typeface="Cambria Math" charset="0"/>
                          </a:rPr>
                          <m:t>𝒌</m:t>
                        </m:r>
                      </m:sub>
                    </m:sSub>
                  </m:oMath>
                </a14:m>
                <a:r>
                  <a:rPr lang="en-US" b="1" dirty="0">
                    <a:latin typeface="Bold sand ms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charset="0"/>
                          </a:rPr>
                          <m:t>𝑷</m:t>
                        </m:r>
                      </m:e>
                      <m:sub>
                        <m:r>
                          <a:rPr lang="en-US" b="1" i="1">
                            <a:latin typeface="Cambria Math" charset="0"/>
                          </a:rPr>
                          <m:t>𝒌</m:t>
                        </m:r>
                      </m:sub>
                    </m:sSub>
                    <m:r>
                      <a:rPr lang="en-US" b="1" i="1">
                        <a:latin typeface="Cambria Math" charset="0"/>
                      </a:rPr>
                      <m:t> </m:t>
                    </m:r>
                  </m:oMath>
                </a14:m>
                <a:endParaRPr lang="en-US" b="1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31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28600"/>
                <a:ext cx="8686800" cy="1143000"/>
              </a:xfrm>
              <a:prstGeom prst="rect">
                <a:avLst/>
              </a:prstGeom>
              <a:blipFill rotWithShape="0">
                <a:blip r:embed="rId6"/>
                <a:stretch>
                  <a:fillRect b="-96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1447800" y="2286000"/>
                <a:ext cx="3810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⋯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2286000"/>
                <a:ext cx="381000" cy="400110"/>
              </a:xfrm>
              <a:prstGeom prst="rect">
                <a:avLst/>
              </a:prstGeom>
              <a:blipFill rotWithShape="0">
                <a:blip r:embed="rId7"/>
                <a:stretch>
                  <a:fillRect t="-98485" r="-30645" b="-1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5791200" y="2286000"/>
                <a:ext cx="1219200" cy="369332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13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=140</m:t>
                      </m:r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0" y="2286000"/>
                <a:ext cx="1219200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2743200" y="2286000"/>
                <a:ext cx="1219200" cy="369332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11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=120</m:t>
                      </m:r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2286000"/>
                <a:ext cx="1219200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6191973" y="3657600"/>
                <a:ext cx="43742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charset="0"/>
                            </a:rPr>
                            <m:t>13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1973" y="3657600"/>
                <a:ext cx="437427" cy="307777"/>
              </a:xfrm>
              <a:prstGeom prst="rect">
                <a:avLst/>
              </a:prstGeom>
              <a:blipFill rotWithShape="0">
                <a:blip r:embed="rId10"/>
                <a:stretch>
                  <a:fillRect l="-13889" r="-5556"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133600" y="3657600"/>
                <a:ext cx="89197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charset="0"/>
                        </a:rPr>
                        <m:t>1000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0" y="3657600"/>
                <a:ext cx="891975" cy="307777"/>
              </a:xfrm>
              <a:prstGeom prst="rect">
                <a:avLst/>
              </a:prstGeom>
              <a:blipFill rotWithShape="0">
                <a:blip r:embed="rId11"/>
                <a:stretch>
                  <a:fillRect l="-2740" r="-6164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743200" y="1840468"/>
                <a:ext cx="1219200" cy="369332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11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=100</m:t>
                      </m:r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1840468"/>
                <a:ext cx="1219200" cy="369332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743200" y="1371600"/>
                <a:ext cx="1219200" cy="369332"/>
              </a:xfrm>
              <a:prstGeom prst="rect">
                <a:avLst/>
              </a:prstGeom>
              <a:solidFill>
                <a:schemeClr val="accent1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11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=20</m:t>
                      </m:r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1371600"/>
                <a:ext cx="1219200" cy="369332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267200" y="1828800"/>
                <a:ext cx="1219200" cy="369332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12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=95</m:t>
                      </m:r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1828800"/>
                <a:ext cx="1219200" cy="369332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267200" y="1371600"/>
                <a:ext cx="1219200" cy="369332"/>
              </a:xfrm>
              <a:prstGeom prst="rect">
                <a:avLst/>
              </a:prstGeom>
              <a:solidFill>
                <a:schemeClr val="accent1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12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=35</m:t>
                      </m:r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1371600"/>
                <a:ext cx="1219200" cy="369332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791200" y="1828800"/>
                <a:ext cx="1219200" cy="369332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13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=90</m:t>
                      </m:r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0" y="1828800"/>
                <a:ext cx="1219200" cy="369332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5791200" y="1371600"/>
                <a:ext cx="1219200" cy="369332"/>
              </a:xfrm>
              <a:prstGeom prst="rect">
                <a:avLst/>
              </a:prstGeom>
              <a:solidFill>
                <a:schemeClr val="accent1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13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=50</m:t>
                      </m:r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0" y="1371600"/>
                <a:ext cx="1219200" cy="369332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6642092" y="3657600"/>
                <a:ext cx="74930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charset="0"/>
                        </a:rPr>
                        <m:t>895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2092" y="3657600"/>
                <a:ext cx="749308" cy="307777"/>
              </a:xfrm>
              <a:prstGeom prst="rect">
                <a:avLst/>
              </a:prstGeom>
              <a:blipFill rotWithShape="0">
                <a:blip r:embed="rId18"/>
                <a:stretch>
                  <a:fillRect l="-4065" r="-7317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-152400" y="4629090"/>
                <a:ext cx="190500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Answer</m:t>
                      </m:r>
                      <m:r>
                        <a:rPr lang="en-US" sz="2000" b="0" i="0" smtClean="0">
                          <a:latin typeface="Cambria Math" charset="0"/>
                        </a:rPr>
                        <m:t>: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52400" y="4629090"/>
                <a:ext cx="1905000" cy="400110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1143000" y="4637265"/>
                <a:ext cx="270510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smtClean="0">
                          <a:latin typeface="Cambria Math" charset="0"/>
                        </a:rPr>
                        <m:t>1</m:t>
                      </m:r>
                      <m:r>
                        <a:rPr lang="en-US" sz="2000" b="0" i="0" smtClean="0">
                          <a:latin typeface="Cambria Math" charset="0"/>
                        </a:rPr>
                        <m:t>00+95+90=285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4637265"/>
                <a:ext cx="2705100" cy="400110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457200" y="4114755"/>
                <a:ext cx="830580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What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is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the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amount</m:t>
                      </m:r>
                      <m:r>
                        <a:rPr lang="en-US" sz="200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smtClean="0">
                          <a:latin typeface="Cambria Math" charset="0"/>
                        </a:rPr>
                        <m:t>of</m:t>
                      </m:r>
                      <m:r>
                        <a:rPr lang="en-US" sz="200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Interest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Paid</m:t>
                      </m:r>
                      <m:r>
                        <a:rPr lang="en-US" sz="200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from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time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charset="0"/>
                        </a:rPr>
                        <m:t>𝑡</m:t>
                      </m:r>
                      <m:r>
                        <a:rPr lang="en-US" sz="2000" b="0" i="1" smtClean="0">
                          <a:latin typeface="Cambria Math" charset="0"/>
                        </a:rPr>
                        <m:t>=10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to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time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charset="0"/>
                        </a:rPr>
                        <m:t>𝑡</m:t>
                      </m:r>
                      <m:r>
                        <a:rPr lang="en-US" sz="2000" b="0" i="1" smtClean="0">
                          <a:latin typeface="Cambria Math" charset="0"/>
                        </a:rPr>
                        <m:t>=13?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4114755"/>
                <a:ext cx="8305800" cy="400110"/>
              </a:xfrm>
              <a:prstGeom prst="rect">
                <a:avLst/>
              </a:prstGeom>
              <a:blipFill rotWithShape="0">
                <a:blip r:embed="rId21"/>
                <a:stretch>
                  <a:fillRect t="-98485" b="-1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3352800" y="4629090"/>
                <a:ext cx="106680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or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800" y="4629090"/>
                <a:ext cx="1066800" cy="400110"/>
              </a:xfrm>
              <a:prstGeom prst="rect">
                <a:avLst/>
              </a:prstGeom>
              <a:blipFill rotWithShape="0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3962400" y="4629090"/>
                <a:ext cx="502920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smtClean="0">
                              <a:latin typeface="Cambria Math" charset="0"/>
                            </a:rPr>
                            <m:t>1</m:t>
                          </m:r>
                          <m:r>
                            <a:rPr lang="en-US" sz="2000" b="0" i="0" smtClean="0">
                              <a:latin typeface="Cambria Math" charset="0"/>
                            </a:rPr>
                            <m:t>20+130+140</m:t>
                          </m:r>
                        </m:e>
                      </m:d>
                      <m:r>
                        <a:rPr lang="en-US" sz="2000" b="0" i="0" smtClean="0">
                          <a:latin typeface="Cambria Math" charset="0"/>
                        </a:rPr>
                        <m:t>−(</m:t>
                      </m:r>
                      <m:r>
                        <a:rPr lang="en-US" sz="2000" b="0" i="0" smtClean="0">
                          <a:solidFill>
                            <a:schemeClr val="accent1"/>
                          </a:solidFill>
                          <a:latin typeface="Cambria Math" charset="0"/>
                        </a:rPr>
                        <m:t>20+35+50</m:t>
                      </m:r>
                      <m:r>
                        <a:rPr lang="en-US" sz="2000" b="0" i="0" smtClean="0">
                          <a:latin typeface="Cambria Math" charset="0"/>
                        </a:rPr>
                        <m:t>)=285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4629090"/>
                <a:ext cx="5029200" cy="400110"/>
              </a:xfrm>
              <a:prstGeom prst="rect">
                <a:avLst/>
              </a:prstGeom>
              <a:blipFill rotWithShape="0">
                <a:blip r:embed="rId23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084302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/>
          <p:cNvSpPr txBox="1">
            <a:spLocks/>
          </p:cNvSpPr>
          <p:nvPr/>
        </p:nvSpPr>
        <p:spPr>
          <a:xfrm>
            <a:off x="457200" y="1494000"/>
            <a:ext cx="80010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57150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sz="2000" dirty="0">
              <a:solidFill>
                <a:schemeClr val="tx1"/>
              </a:solidFill>
              <a:latin typeface="Bold sand ms"/>
            </a:endParaRPr>
          </a:p>
        </p:txBody>
      </p:sp>
      <p:cxnSp>
        <p:nvCxnSpPr>
          <p:cNvPr id="5" name="Straight Arrow Connector 4"/>
          <p:cNvCxnSpPr>
            <a:cxnSpLocks/>
          </p:cNvCxnSpPr>
          <p:nvPr/>
        </p:nvCxnSpPr>
        <p:spPr>
          <a:xfrm flipV="1">
            <a:off x="1295400" y="2953423"/>
            <a:ext cx="6858000" cy="1837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cxnSpLocks/>
          </p:cNvCxnSpPr>
          <p:nvPr/>
        </p:nvCxnSpPr>
        <p:spPr>
          <a:xfrm>
            <a:off x="3352800" y="2819400"/>
            <a:ext cx="0" cy="33607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cxnSpLocks/>
          </p:cNvCxnSpPr>
          <p:nvPr/>
        </p:nvCxnSpPr>
        <p:spPr>
          <a:xfrm>
            <a:off x="4876800" y="2819400"/>
            <a:ext cx="0" cy="33607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cxnSpLocks/>
          </p:cNvCxnSpPr>
          <p:nvPr/>
        </p:nvCxnSpPr>
        <p:spPr>
          <a:xfrm>
            <a:off x="6400800" y="2819400"/>
            <a:ext cx="0" cy="33607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267200" y="2286000"/>
                <a:ext cx="1219200" cy="369332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12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=130</m:t>
                      </m:r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2286000"/>
                <a:ext cx="1219200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467600" y="2286000"/>
                <a:ext cx="3810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⋯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7600" y="2286000"/>
                <a:ext cx="381000" cy="400110"/>
              </a:xfrm>
              <a:prstGeom prst="rect">
                <a:avLst/>
              </a:prstGeom>
              <a:blipFill rotWithShape="0">
                <a:blip r:embed="rId4"/>
                <a:stretch>
                  <a:fillRect t="-98485" r="-28571" b="-1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/>
          <p:cNvCxnSpPr>
            <a:cxnSpLocks/>
          </p:cNvCxnSpPr>
          <p:nvPr/>
        </p:nvCxnSpPr>
        <p:spPr>
          <a:xfrm>
            <a:off x="1828800" y="2819400"/>
            <a:ext cx="0" cy="33607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cxnSpLocks/>
          </p:cNvCxnSpPr>
          <p:nvPr/>
        </p:nvCxnSpPr>
        <p:spPr>
          <a:xfrm>
            <a:off x="6388580" y="3215640"/>
            <a:ext cx="12220" cy="365760"/>
          </a:xfrm>
          <a:prstGeom prst="line">
            <a:avLst/>
          </a:prstGeom>
          <a:ln w="25400">
            <a:solidFill>
              <a:schemeClr val="accent1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676400" y="3657600"/>
                <a:ext cx="43742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charset="0"/>
                            </a:rPr>
                            <m:t>10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3657600"/>
                <a:ext cx="437427" cy="307777"/>
              </a:xfrm>
              <a:prstGeom prst="rect">
                <a:avLst/>
              </a:prstGeom>
              <a:blipFill rotWithShape="0">
                <a:blip r:embed="rId5"/>
                <a:stretch>
                  <a:fillRect l="-12500" r="-5556"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Connector 21"/>
          <p:cNvCxnSpPr>
            <a:cxnSpLocks/>
          </p:cNvCxnSpPr>
          <p:nvPr/>
        </p:nvCxnSpPr>
        <p:spPr>
          <a:xfrm>
            <a:off x="1828800" y="3215640"/>
            <a:ext cx="12220" cy="365760"/>
          </a:xfrm>
          <a:prstGeom prst="line">
            <a:avLst/>
          </a:prstGeom>
          <a:ln w="25400">
            <a:solidFill>
              <a:schemeClr val="accent1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itle 1"/>
              <p:cNvSpPr txBox="1">
                <a:spLocks/>
              </p:cNvSpPr>
              <p:nvPr/>
            </p:nvSpPr>
            <p:spPr>
              <a:xfrm>
                <a:off x="228600" y="228600"/>
                <a:ext cx="8686800" cy="11430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spcAft>
                    <a:spcPts val="1200"/>
                  </a:spcAft>
                </a:pPr>
                <a:r>
                  <a:rPr lang="en-US" b="1" dirty="0">
                    <a:latin typeface="Bold sand m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charset="0"/>
                          </a:rPr>
                          <m:t>𝑰</m:t>
                        </m:r>
                      </m:e>
                      <m:sub>
                        <m:r>
                          <a:rPr lang="en-US" b="1" i="1" smtClean="0">
                            <a:latin typeface="Cambria Math" charset="0"/>
                          </a:rPr>
                          <m:t>𝒌</m:t>
                        </m:r>
                      </m:sub>
                    </m:sSub>
                  </m:oMath>
                </a14:m>
                <a:r>
                  <a:rPr lang="en-US" b="1" dirty="0">
                    <a:latin typeface="Bold sand ms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charset="0"/>
                          </a:rPr>
                          <m:t>𝑷</m:t>
                        </m:r>
                      </m:e>
                      <m:sub>
                        <m:r>
                          <a:rPr lang="en-US" b="1" i="1">
                            <a:latin typeface="Cambria Math" charset="0"/>
                          </a:rPr>
                          <m:t>𝒌</m:t>
                        </m:r>
                      </m:sub>
                    </m:sSub>
                    <m:r>
                      <a:rPr lang="en-US" b="1" i="1">
                        <a:latin typeface="Cambria Math" charset="0"/>
                      </a:rPr>
                      <m:t> </m:t>
                    </m:r>
                  </m:oMath>
                </a14:m>
                <a:endParaRPr lang="en-US" b="1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31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28600"/>
                <a:ext cx="8686800" cy="1143000"/>
              </a:xfrm>
              <a:prstGeom prst="rect">
                <a:avLst/>
              </a:prstGeom>
              <a:blipFill rotWithShape="0">
                <a:blip r:embed="rId6"/>
                <a:stretch>
                  <a:fillRect b="-96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1447800" y="2286000"/>
                <a:ext cx="3810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⋯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2286000"/>
                <a:ext cx="381000" cy="400110"/>
              </a:xfrm>
              <a:prstGeom prst="rect">
                <a:avLst/>
              </a:prstGeom>
              <a:blipFill rotWithShape="0">
                <a:blip r:embed="rId7"/>
                <a:stretch>
                  <a:fillRect t="-98485" r="-30645" b="-1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5791200" y="2286000"/>
                <a:ext cx="1219200" cy="369332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13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=140</m:t>
                      </m:r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0" y="2286000"/>
                <a:ext cx="1219200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2743200" y="2286000"/>
                <a:ext cx="1219200" cy="369332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11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=120</m:t>
                      </m:r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2286000"/>
                <a:ext cx="1219200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6191973" y="3657600"/>
                <a:ext cx="43742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charset="0"/>
                            </a:rPr>
                            <m:t>13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1973" y="3657600"/>
                <a:ext cx="437427" cy="307777"/>
              </a:xfrm>
              <a:prstGeom prst="rect">
                <a:avLst/>
              </a:prstGeom>
              <a:blipFill rotWithShape="0">
                <a:blip r:embed="rId10"/>
                <a:stretch>
                  <a:fillRect l="-13889" r="-5556"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133600" y="3657600"/>
                <a:ext cx="89197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charset="0"/>
                        </a:rPr>
                        <m:t>1000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0" y="3657600"/>
                <a:ext cx="891975" cy="307777"/>
              </a:xfrm>
              <a:prstGeom prst="rect">
                <a:avLst/>
              </a:prstGeom>
              <a:blipFill rotWithShape="0">
                <a:blip r:embed="rId11"/>
                <a:stretch>
                  <a:fillRect l="-2740" r="-6164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743200" y="1840468"/>
                <a:ext cx="1219200" cy="369332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11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=100</m:t>
                      </m:r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1840468"/>
                <a:ext cx="1219200" cy="369332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743200" y="1371600"/>
                <a:ext cx="1219200" cy="369332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11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=20</m:t>
                      </m:r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1371600"/>
                <a:ext cx="1219200" cy="369332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267200" y="1828800"/>
                <a:ext cx="1219200" cy="369332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12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=95</m:t>
                      </m:r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1828800"/>
                <a:ext cx="1219200" cy="369332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267200" y="1371600"/>
                <a:ext cx="1219200" cy="369332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12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=35</m:t>
                      </m:r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1371600"/>
                <a:ext cx="1219200" cy="369332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791200" y="1828800"/>
                <a:ext cx="1219200" cy="369332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13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=90</m:t>
                      </m:r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0" y="1828800"/>
                <a:ext cx="1219200" cy="369332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5791200" y="1371600"/>
                <a:ext cx="1219200" cy="369332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13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=50</m:t>
                      </m:r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0" y="1371600"/>
                <a:ext cx="1219200" cy="369332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6642092" y="3657600"/>
                <a:ext cx="74930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charset="0"/>
                        </a:rPr>
                        <m:t>895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2092" y="3657600"/>
                <a:ext cx="749308" cy="307777"/>
              </a:xfrm>
              <a:prstGeom prst="rect">
                <a:avLst/>
              </a:prstGeom>
              <a:blipFill rotWithShape="0">
                <a:blip r:embed="rId18"/>
                <a:stretch>
                  <a:fillRect l="-4065" r="-7317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-152400" y="4629090"/>
                <a:ext cx="190500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Answer</m:t>
                      </m:r>
                      <m:r>
                        <a:rPr lang="en-US" sz="2000" b="0" i="0" smtClean="0">
                          <a:latin typeface="Cambria Math" charset="0"/>
                        </a:rPr>
                        <m:t>: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52400" y="4629090"/>
                <a:ext cx="1905000" cy="400110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1143000" y="4637265"/>
                <a:ext cx="270510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smtClean="0">
                          <a:latin typeface="Cambria Math" charset="0"/>
                        </a:rPr>
                        <m:t>1</m:t>
                      </m:r>
                      <m:r>
                        <a:rPr lang="en-US" sz="2000" b="0" i="0" smtClean="0">
                          <a:latin typeface="Cambria Math" charset="0"/>
                        </a:rPr>
                        <m:t>00+95+90=285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4637265"/>
                <a:ext cx="2705100" cy="400110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457200" y="4114755"/>
                <a:ext cx="830580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What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is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the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amount</m:t>
                      </m:r>
                      <m:r>
                        <a:rPr lang="en-US" sz="200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smtClean="0">
                          <a:latin typeface="Cambria Math" charset="0"/>
                        </a:rPr>
                        <m:t>of</m:t>
                      </m:r>
                      <m:r>
                        <a:rPr lang="en-US" sz="200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Interest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Paid</m:t>
                      </m:r>
                      <m:r>
                        <a:rPr lang="en-US" sz="200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from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time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charset="0"/>
                        </a:rPr>
                        <m:t>𝑡</m:t>
                      </m:r>
                      <m:r>
                        <a:rPr lang="en-US" sz="2000" b="0" i="1" smtClean="0">
                          <a:latin typeface="Cambria Math" charset="0"/>
                        </a:rPr>
                        <m:t>=10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to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time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charset="0"/>
                        </a:rPr>
                        <m:t>𝑡</m:t>
                      </m:r>
                      <m:r>
                        <a:rPr lang="en-US" sz="2000" b="0" i="1" smtClean="0">
                          <a:latin typeface="Cambria Math" charset="0"/>
                        </a:rPr>
                        <m:t>=13?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4114755"/>
                <a:ext cx="8305800" cy="400110"/>
              </a:xfrm>
              <a:prstGeom prst="rect">
                <a:avLst/>
              </a:prstGeom>
              <a:blipFill rotWithShape="0">
                <a:blip r:embed="rId21"/>
                <a:stretch>
                  <a:fillRect t="-98485" b="-1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3352800" y="4629090"/>
                <a:ext cx="106680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or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800" y="4629090"/>
                <a:ext cx="1066800" cy="400110"/>
              </a:xfrm>
              <a:prstGeom prst="rect">
                <a:avLst/>
              </a:prstGeom>
              <a:blipFill rotWithShape="0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3962400" y="4629090"/>
                <a:ext cx="502920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smtClean="0">
                              <a:latin typeface="Cambria Math" charset="0"/>
                            </a:rPr>
                            <m:t>1</m:t>
                          </m:r>
                          <m:r>
                            <a:rPr lang="en-US" sz="2000" b="0" i="0" smtClean="0">
                              <a:latin typeface="Cambria Math" charset="0"/>
                            </a:rPr>
                            <m:t>20+130+140</m:t>
                          </m:r>
                        </m:e>
                      </m:d>
                      <m:r>
                        <a:rPr lang="en-US" sz="2000" b="0" i="0" smtClean="0">
                          <a:latin typeface="Cambria Math" charset="0"/>
                        </a:rPr>
                        <m:t>−(20+35+50)=285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4629090"/>
                <a:ext cx="5029200" cy="400110"/>
              </a:xfrm>
              <a:prstGeom prst="rect">
                <a:avLst/>
              </a:prstGeom>
              <a:blipFill rotWithShape="0">
                <a:blip r:embed="rId23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3886200" y="5010090"/>
                <a:ext cx="502920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smtClean="0">
                              <a:latin typeface="Cambria Math" charset="0"/>
                            </a:rPr>
                            <m:t>1</m:t>
                          </m:r>
                          <m:r>
                            <a:rPr lang="en-US" sz="2000" b="0" i="0" smtClean="0">
                              <a:latin typeface="Cambria Math" charset="0"/>
                            </a:rPr>
                            <m:t>20+130+140</m:t>
                          </m:r>
                        </m:e>
                      </m:d>
                      <m:r>
                        <a:rPr lang="en-US" sz="2000" b="0" i="0" smtClean="0">
                          <a:latin typeface="Cambria Math" charset="0"/>
                        </a:rPr>
                        <m:t>−(1000−895)=285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5010090"/>
                <a:ext cx="5029200" cy="400110"/>
              </a:xfrm>
              <a:prstGeom prst="rect">
                <a:avLst/>
              </a:prstGeom>
              <a:blipFill rotWithShape="0">
                <a:blip r:embed="rId24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663854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/>
          <p:cNvSpPr txBox="1">
            <a:spLocks/>
          </p:cNvSpPr>
          <p:nvPr/>
        </p:nvSpPr>
        <p:spPr>
          <a:xfrm>
            <a:off x="457200" y="1494000"/>
            <a:ext cx="80010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57150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sz="2000" dirty="0">
              <a:solidFill>
                <a:schemeClr val="tx1"/>
              </a:solidFill>
              <a:latin typeface="Bold sand ms"/>
            </a:endParaRPr>
          </a:p>
        </p:txBody>
      </p:sp>
      <p:cxnSp>
        <p:nvCxnSpPr>
          <p:cNvPr id="5" name="Straight Arrow Connector 4"/>
          <p:cNvCxnSpPr>
            <a:cxnSpLocks/>
          </p:cNvCxnSpPr>
          <p:nvPr/>
        </p:nvCxnSpPr>
        <p:spPr>
          <a:xfrm flipV="1">
            <a:off x="1295400" y="2953423"/>
            <a:ext cx="6858000" cy="1837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cxnSpLocks/>
          </p:cNvCxnSpPr>
          <p:nvPr/>
        </p:nvCxnSpPr>
        <p:spPr>
          <a:xfrm>
            <a:off x="3352800" y="2819400"/>
            <a:ext cx="0" cy="33607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cxnSpLocks/>
          </p:cNvCxnSpPr>
          <p:nvPr/>
        </p:nvCxnSpPr>
        <p:spPr>
          <a:xfrm>
            <a:off x="4876800" y="2819400"/>
            <a:ext cx="0" cy="33607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cxnSpLocks/>
          </p:cNvCxnSpPr>
          <p:nvPr/>
        </p:nvCxnSpPr>
        <p:spPr>
          <a:xfrm>
            <a:off x="6400800" y="2819400"/>
            <a:ext cx="0" cy="33607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267200" y="2286000"/>
                <a:ext cx="1219200" cy="369332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12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=130</m:t>
                      </m:r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2286000"/>
                <a:ext cx="1219200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467600" y="2286000"/>
                <a:ext cx="3810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⋯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7600" y="2286000"/>
                <a:ext cx="381000" cy="400110"/>
              </a:xfrm>
              <a:prstGeom prst="rect">
                <a:avLst/>
              </a:prstGeom>
              <a:blipFill rotWithShape="0">
                <a:blip r:embed="rId4"/>
                <a:stretch>
                  <a:fillRect t="-98485" r="-28571" b="-1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/>
          <p:cNvCxnSpPr>
            <a:cxnSpLocks/>
          </p:cNvCxnSpPr>
          <p:nvPr/>
        </p:nvCxnSpPr>
        <p:spPr>
          <a:xfrm>
            <a:off x="1828800" y="2819400"/>
            <a:ext cx="0" cy="33607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cxnSpLocks/>
          </p:cNvCxnSpPr>
          <p:nvPr/>
        </p:nvCxnSpPr>
        <p:spPr>
          <a:xfrm>
            <a:off x="6388580" y="3215640"/>
            <a:ext cx="12220" cy="365760"/>
          </a:xfrm>
          <a:prstGeom prst="line">
            <a:avLst/>
          </a:prstGeom>
          <a:ln w="25400">
            <a:solidFill>
              <a:schemeClr val="accent1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676400" y="3657600"/>
                <a:ext cx="43742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charset="0"/>
                            </a:rPr>
                            <m:t>10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3657600"/>
                <a:ext cx="437427" cy="307777"/>
              </a:xfrm>
              <a:prstGeom prst="rect">
                <a:avLst/>
              </a:prstGeom>
              <a:blipFill rotWithShape="0">
                <a:blip r:embed="rId5"/>
                <a:stretch>
                  <a:fillRect l="-12500" r="-5556"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Connector 21"/>
          <p:cNvCxnSpPr>
            <a:cxnSpLocks/>
          </p:cNvCxnSpPr>
          <p:nvPr/>
        </p:nvCxnSpPr>
        <p:spPr>
          <a:xfrm>
            <a:off x="1828800" y="3215640"/>
            <a:ext cx="12220" cy="365760"/>
          </a:xfrm>
          <a:prstGeom prst="line">
            <a:avLst/>
          </a:prstGeom>
          <a:ln w="25400">
            <a:solidFill>
              <a:schemeClr val="accent1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itle 1"/>
              <p:cNvSpPr txBox="1">
                <a:spLocks/>
              </p:cNvSpPr>
              <p:nvPr/>
            </p:nvSpPr>
            <p:spPr>
              <a:xfrm>
                <a:off x="228600" y="228600"/>
                <a:ext cx="8686800" cy="11430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spcAft>
                    <a:spcPts val="1200"/>
                  </a:spcAft>
                </a:pPr>
                <a:r>
                  <a:rPr lang="en-US" b="1" dirty="0">
                    <a:latin typeface="Bold sand m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charset="0"/>
                          </a:rPr>
                          <m:t>𝑰</m:t>
                        </m:r>
                      </m:e>
                      <m:sub>
                        <m:r>
                          <a:rPr lang="en-US" b="1" i="1" smtClean="0">
                            <a:latin typeface="Cambria Math" charset="0"/>
                          </a:rPr>
                          <m:t>𝒌</m:t>
                        </m:r>
                      </m:sub>
                    </m:sSub>
                  </m:oMath>
                </a14:m>
                <a:r>
                  <a:rPr lang="en-US" b="1" dirty="0">
                    <a:latin typeface="Bold sand ms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charset="0"/>
                          </a:rPr>
                          <m:t>𝑷</m:t>
                        </m:r>
                      </m:e>
                      <m:sub>
                        <m:r>
                          <a:rPr lang="en-US" b="1" i="1">
                            <a:latin typeface="Cambria Math" charset="0"/>
                          </a:rPr>
                          <m:t>𝒌</m:t>
                        </m:r>
                      </m:sub>
                    </m:sSub>
                    <m:r>
                      <a:rPr lang="en-US" b="1" i="1">
                        <a:latin typeface="Cambria Math" charset="0"/>
                      </a:rPr>
                      <m:t> </m:t>
                    </m:r>
                  </m:oMath>
                </a14:m>
                <a:endParaRPr lang="en-US" b="1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31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28600"/>
                <a:ext cx="8686800" cy="1143000"/>
              </a:xfrm>
              <a:prstGeom prst="rect">
                <a:avLst/>
              </a:prstGeom>
              <a:blipFill rotWithShape="0">
                <a:blip r:embed="rId6"/>
                <a:stretch>
                  <a:fillRect b="-96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1447800" y="2286000"/>
                <a:ext cx="3810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⋯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2286000"/>
                <a:ext cx="381000" cy="400110"/>
              </a:xfrm>
              <a:prstGeom prst="rect">
                <a:avLst/>
              </a:prstGeom>
              <a:blipFill rotWithShape="0">
                <a:blip r:embed="rId7"/>
                <a:stretch>
                  <a:fillRect t="-98485" r="-30645" b="-1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5791200" y="2286000"/>
                <a:ext cx="1219200" cy="369332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13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=140</m:t>
                      </m:r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0" y="2286000"/>
                <a:ext cx="1219200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2743200" y="2286000"/>
                <a:ext cx="1219200" cy="369332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11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=120</m:t>
                      </m:r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2286000"/>
                <a:ext cx="1219200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6191973" y="3657600"/>
                <a:ext cx="43742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charset="0"/>
                            </a:rPr>
                            <m:t>13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1973" y="3657600"/>
                <a:ext cx="437427" cy="307777"/>
              </a:xfrm>
              <a:prstGeom prst="rect">
                <a:avLst/>
              </a:prstGeom>
              <a:blipFill rotWithShape="0">
                <a:blip r:embed="rId10"/>
                <a:stretch>
                  <a:fillRect l="-13889" r="-5556"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133600" y="3657600"/>
                <a:ext cx="89197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charset="0"/>
                        </a:rPr>
                        <m:t>1000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0" y="3657600"/>
                <a:ext cx="891975" cy="307777"/>
              </a:xfrm>
              <a:prstGeom prst="rect">
                <a:avLst/>
              </a:prstGeom>
              <a:blipFill rotWithShape="0">
                <a:blip r:embed="rId11"/>
                <a:stretch>
                  <a:fillRect l="-2740" r="-6164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743200" y="1840468"/>
                <a:ext cx="1219200" cy="369332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11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=100</m:t>
                      </m:r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1840468"/>
                <a:ext cx="1219200" cy="369332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743200" y="1371600"/>
                <a:ext cx="1219200" cy="369332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11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=20</m:t>
                      </m:r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1371600"/>
                <a:ext cx="1219200" cy="369332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267200" y="1828800"/>
                <a:ext cx="1219200" cy="369332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12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=95</m:t>
                      </m:r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1828800"/>
                <a:ext cx="1219200" cy="369332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267200" y="1371600"/>
                <a:ext cx="1219200" cy="369332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12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=35</m:t>
                      </m:r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1371600"/>
                <a:ext cx="1219200" cy="369332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791200" y="1828800"/>
                <a:ext cx="1219200" cy="369332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13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=90</m:t>
                      </m:r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0" y="1828800"/>
                <a:ext cx="1219200" cy="369332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5791200" y="1371600"/>
                <a:ext cx="1219200" cy="369332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13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=50</m:t>
                      </m:r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0" y="1371600"/>
                <a:ext cx="1219200" cy="369332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6642092" y="3657600"/>
                <a:ext cx="74930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charset="0"/>
                        </a:rPr>
                        <m:t>895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2092" y="3657600"/>
                <a:ext cx="749308" cy="307777"/>
              </a:xfrm>
              <a:prstGeom prst="rect">
                <a:avLst/>
              </a:prstGeom>
              <a:blipFill rotWithShape="0">
                <a:blip r:embed="rId18"/>
                <a:stretch>
                  <a:fillRect l="-4065" r="-7317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-152400" y="4629090"/>
                <a:ext cx="190500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Answer</m:t>
                      </m:r>
                      <m:r>
                        <a:rPr lang="en-US" sz="2000" b="0" i="0" smtClean="0">
                          <a:latin typeface="Cambria Math" charset="0"/>
                        </a:rPr>
                        <m:t>: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52400" y="4629090"/>
                <a:ext cx="1905000" cy="400110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1143000" y="4637265"/>
                <a:ext cx="270510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smtClean="0">
                          <a:latin typeface="Cambria Math" charset="0"/>
                        </a:rPr>
                        <m:t>1</m:t>
                      </m:r>
                      <m:r>
                        <a:rPr lang="en-US" sz="2000" b="0" i="0" smtClean="0">
                          <a:latin typeface="Cambria Math" charset="0"/>
                        </a:rPr>
                        <m:t>00+95+90=285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4637265"/>
                <a:ext cx="2705100" cy="400110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457200" y="4114755"/>
                <a:ext cx="830580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What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is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the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amount</m:t>
                      </m:r>
                      <m:r>
                        <a:rPr lang="en-US" sz="200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smtClean="0">
                          <a:latin typeface="Cambria Math" charset="0"/>
                        </a:rPr>
                        <m:t>of</m:t>
                      </m:r>
                      <m:r>
                        <a:rPr lang="en-US" sz="200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Interest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Paid</m:t>
                      </m:r>
                      <m:r>
                        <a:rPr lang="en-US" sz="200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from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time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charset="0"/>
                        </a:rPr>
                        <m:t>𝑡</m:t>
                      </m:r>
                      <m:r>
                        <a:rPr lang="en-US" sz="2000" b="0" i="1" smtClean="0">
                          <a:latin typeface="Cambria Math" charset="0"/>
                        </a:rPr>
                        <m:t>=10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to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time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charset="0"/>
                        </a:rPr>
                        <m:t>𝑡</m:t>
                      </m:r>
                      <m:r>
                        <a:rPr lang="en-US" sz="2000" b="0" i="1" smtClean="0">
                          <a:latin typeface="Cambria Math" charset="0"/>
                        </a:rPr>
                        <m:t>=13?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4114755"/>
                <a:ext cx="8305800" cy="400110"/>
              </a:xfrm>
              <a:prstGeom prst="rect">
                <a:avLst/>
              </a:prstGeom>
              <a:blipFill rotWithShape="0">
                <a:blip r:embed="rId21"/>
                <a:stretch>
                  <a:fillRect t="-98485" b="-1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3352800" y="4629090"/>
                <a:ext cx="106680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or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800" y="4629090"/>
                <a:ext cx="1066800" cy="400110"/>
              </a:xfrm>
              <a:prstGeom prst="rect">
                <a:avLst/>
              </a:prstGeom>
              <a:blipFill rotWithShape="0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3962400" y="4629090"/>
                <a:ext cx="502920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smtClean="0">
                              <a:latin typeface="Cambria Math" charset="0"/>
                            </a:rPr>
                            <m:t>1</m:t>
                          </m:r>
                          <m:r>
                            <a:rPr lang="en-US" sz="2000" b="0" i="0" smtClean="0">
                              <a:latin typeface="Cambria Math" charset="0"/>
                            </a:rPr>
                            <m:t>20+130+140</m:t>
                          </m:r>
                        </m:e>
                      </m:d>
                      <m:r>
                        <a:rPr lang="en-US" sz="2000" b="0" i="0" smtClean="0">
                          <a:latin typeface="Cambria Math" charset="0"/>
                        </a:rPr>
                        <m:t>−(20+35+50)=285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4629090"/>
                <a:ext cx="5029200" cy="400110"/>
              </a:xfrm>
              <a:prstGeom prst="rect">
                <a:avLst/>
              </a:prstGeom>
              <a:blipFill rotWithShape="0">
                <a:blip r:embed="rId23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3886200" y="5010090"/>
                <a:ext cx="502920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smtClean="0">
                              <a:latin typeface="Cambria Math" charset="0"/>
                            </a:rPr>
                            <m:t>1</m:t>
                          </m:r>
                          <m:r>
                            <a:rPr lang="en-US" sz="2000" b="0" i="0" smtClean="0">
                              <a:latin typeface="Cambria Math" charset="0"/>
                            </a:rPr>
                            <m:t>20+130+140</m:t>
                          </m:r>
                        </m:e>
                      </m:d>
                      <m:r>
                        <a:rPr lang="en-US" sz="2000" b="0" i="0" smtClean="0">
                          <a:latin typeface="Cambria Math" charset="0"/>
                        </a:rPr>
                        <m:t>−(1000−895)=285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5010090"/>
                <a:ext cx="5029200" cy="400110"/>
              </a:xfrm>
              <a:prstGeom prst="rect">
                <a:avLst/>
              </a:prstGeom>
              <a:blipFill rotWithShape="0">
                <a:blip r:embed="rId24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2590800" y="5561390"/>
                <a:ext cx="1828800" cy="9918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is-I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0" i="1" smtClean="0">
                              <a:latin typeface="Cambria Math" charset="0"/>
                            </a:rPr>
                            <m:t>𝑗</m:t>
                          </m:r>
                          <m:r>
                            <a:rPr lang="en-US" sz="2000" b="0" i="1" smtClean="0">
                              <a:latin typeface="Cambria Math" charset="0"/>
                            </a:rPr>
                            <m:t>=11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charset="0"/>
                            </a:rPr>
                            <m:t>13</m:t>
                          </m:r>
                        </m:sup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0" y="5561390"/>
                <a:ext cx="1828800" cy="991810"/>
              </a:xfrm>
              <a:prstGeom prst="rect">
                <a:avLst/>
              </a:prstGeom>
              <a:blipFill rotWithShape="0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816750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/>
          <p:cNvSpPr txBox="1">
            <a:spLocks/>
          </p:cNvSpPr>
          <p:nvPr/>
        </p:nvSpPr>
        <p:spPr>
          <a:xfrm>
            <a:off x="457200" y="1494000"/>
            <a:ext cx="80010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57150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sz="2000" dirty="0">
              <a:solidFill>
                <a:schemeClr val="tx1"/>
              </a:solidFill>
              <a:latin typeface="Bold sand ms"/>
            </a:endParaRPr>
          </a:p>
        </p:txBody>
      </p:sp>
      <p:cxnSp>
        <p:nvCxnSpPr>
          <p:cNvPr id="5" name="Straight Arrow Connector 4"/>
          <p:cNvCxnSpPr>
            <a:cxnSpLocks/>
          </p:cNvCxnSpPr>
          <p:nvPr/>
        </p:nvCxnSpPr>
        <p:spPr>
          <a:xfrm flipV="1">
            <a:off x="1295400" y="2953423"/>
            <a:ext cx="6858000" cy="1837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cxnSpLocks/>
          </p:cNvCxnSpPr>
          <p:nvPr/>
        </p:nvCxnSpPr>
        <p:spPr>
          <a:xfrm>
            <a:off x="3352800" y="2819400"/>
            <a:ext cx="0" cy="33607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cxnSpLocks/>
          </p:cNvCxnSpPr>
          <p:nvPr/>
        </p:nvCxnSpPr>
        <p:spPr>
          <a:xfrm>
            <a:off x="4876800" y="2819400"/>
            <a:ext cx="0" cy="33607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cxnSpLocks/>
          </p:cNvCxnSpPr>
          <p:nvPr/>
        </p:nvCxnSpPr>
        <p:spPr>
          <a:xfrm>
            <a:off x="6400800" y="2819400"/>
            <a:ext cx="0" cy="33607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267200" y="2286000"/>
                <a:ext cx="1219200" cy="369332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12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=130</m:t>
                      </m:r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2286000"/>
                <a:ext cx="1219200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467600" y="2286000"/>
                <a:ext cx="3810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⋯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7600" y="2286000"/>
                <a:ext cx="381000" cy="400110"/>
              </a:xfrm>
              <a:prstGeom prst="rect">
                <a:avLst/>
              </a:prstGeom>
              <a:blipFill rotWithShape="0">
                <a:blip r:embed="rId4"/>
                <a:stretch>
                  <a:fillRect t="-98485" r="-28571" b="-1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/>
          <p:cNvCxnSpPr>
            <a:cxnSpLocks/>
          </p:cNvCxnSpPr>
          <p:nvPr/>
        </p:nvCxnSpPr>
        <p:spPr>
          <a:xfrm>
            <a:off x="1828800" y="2819400"/>
            <a:ext cx="0" cy="33607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cxnSpLocks/>
          </p:cNvCxnSpPr>
          <p:nvPr/>
        </p:nvCxnSpPr>
        <p:spPr>
          <a:xfrm>
            <a:off x="6388580" y="3215640"/>
            <a:ext cx="12220" cy="365760"/>
          </a:xfrm>
          <a:prstGeom prst="line">
            <a:avLst/>
          </a:prstGeom>
          <a:ln w="25400">
            <a:solidFill>
              <a:schemeClr val="accent1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676400" y="3657600"/>
                <a:ext cx="43742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charset="0"/>
                            </a:rPr>
                            <m:t>10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3657600"/>
                <a:ext cx="437427" cy="307777"/>
              </a:xfrm>
              <a:prstGeom prst="rect">
                <a:avLst/>
              </a:prstGeom>
              <a:blipFill rotWithShape="0">
                <a:blip r:embed="rId5"/>
                <a:stretch>
                  <a:fillRect l="-12500" r="-5556"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Connector 21"/>
          <p:cNvCxnSpPr>
            <a:cxnSpLocks/>
          </p:cNvCxnSpPr>
          <p:nvPr/>
        </p:nvCxnSpPr>
        <p:spPr>
          <a:xfrm>
            <a:off x="1828800" y="3215640"/>
            <a:ext cx="12220" cy="365760"/>
          </a:xfrm>
          <a:prstGeom prst="line">
            <a:avLst/>
          </a:prstGeom>
          <a:ln w="25400">
            <a:solidFill>
              <a:schemeClr val="accent1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itle 1"/>
              <p:cNvSpPr txBox="1">
                <a:spLocks/>
              </p:cNvSpPr>
              <p:nvPr/>
            </p:nvSpPr>
            <p:spPr>
              <a:xfrm>
                <a:off x="228600" y="228600"/>
                <a:ext cx="8686800" cy="11430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spcAft>
                    <a:spcPts val="1200"/>
                  </a:spcAft>
                </a:pPr>
                <a:r>
                  <a:rPr lang="en-US" b="1" dirty="0">
                    <a:latin typeface="Bold sand m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charset="0"/>
                          </a:rPr>
                          <m:t>𝑰</m:t>
                        </m:r>
                      </m:e>
                      <m:sub>
                        <m:r>
                          <a:rPr lang="en-US" b="1" i="1" smtClean="0">
                            <a:latin typeface="Cambria Math" charset="0"/>
                          </a:rPr>
                          <m:t>𝒌</m:t>
                        </m:r>
                      </m:sub>
                    </m:sSub>
                  </m:oMath>
                </a14:m>
                <a:r>
                  <a:rPr lang="en-US" b="1" dirty="0">
                    <a:latin typeface="Bold sand ms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charset="0"/>
                          </a:rPr>
                          <m:t>𝑷</m:t>
                        </m:r>
                      </m:e>
                      <m:sub>
                        <m:r>
                          <a:rPr lang="en-US" b="1" i="1">
                            <a:latin typeface="Cambria Math" charset="0"/>
                          </a:rPr>
                          <m:t>𝒌</m:t>
                        </m:r>
                      </m:sub>
                    </m:sSub>
                    <m:r>
                      <a:rPr lang="en-US" b="1" i="1">
                        <a:latin typeface="Cambria Math" charset="0"/>
                      </a:rPr>
                      <m:t> </m:t>
                    </m:r>
                  </m:oMath>
                </a14:m>
                <a:endParaRPr lang="en-US" b="1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31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28600"/>
                <a:ext cx="8686800" cy="1143000"/>
              </a:xfrm>
              <a:prstGeom prst="rect">
                <a:avLst/>
              </a:prstGeom>
              <a:blipFill rotWithShape="0">
                <a:blip r:embed="rId6"/>
                <a:stretch>
                  <a:fillRect b="-96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1447800" y="2286000"/>
                <a:ext cx="3810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⋯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2286000"/>
                <a:ext cx="381000" cy="400110"/>
              </a:xfrm>
              <a:prstGeom prst="rect">
                <a:avLst/>
              </a:prstGeom>
              <a:blipFill rotWithShape="0">
                <a:blip r:embed="rId7"/>
                <a:stretch>
                  <a:fillRect t="-98485" r="-30645" b="-1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5791200" y="2286000"/>
                <a:ext cx="1219200" cy="369332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13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=140</m:t>
                      </m:r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0" y="2286000"/>
                <a:ext cx="1219200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2743200" y="2286000"/>
                <a:ext cx="1219200" cy="369332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11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=120</m:t>
                      </m:r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2286000"/>
                <a:ext cx="1219200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6191973" y="3657600"/>
                <a:ext cx="43742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charset="0"/>
                            </a:rPr>
                            <m:t>13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1973" y="3657600"/>
                <a:ext cx="437427" cy="307777"/>
              </a:xfrm>
              <a:prstGeom prst="rect">
                <a:avLst/>
              </a:prstGeom>
              <a:blipFill rotWithShape="0">
                <a:blip r:embed="rId10"/>
                <a:stretch>
                  <a:fillRect l="-13889" r="-5556"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133600" y="3657600"/>
                <a:ext cx="89197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charset="0"/>
                        </a:rPr>
                        <m:t>1000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0" y="3657600"/>
                <a:ext cx="891975" cy="307777"/>
              </a:xfrm>
              <a:prstGeom prst="rect">
                <a:avLst/>
              </a:prstGeom>
              <a:blipFill rotWithShape="0">
                <a:blip r:embed="rId11"/>
                <a:stretch>
                  <a:fillRect l="-2740" r="-6164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743200" y="1840468"/>
                <a:ext cx="1219200" cy="369332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11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=100</m:t>
                      </m:r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1840468"/>
                <a:ext cx="1219200" cy="369332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743200" y="1371600"/>
                <a:ext cx="1219200" cy="369332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11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=20</m:t>
                      </m:r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1371600"/>
                <a:ext cx="1219200" cy="369332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267200" y="1828800"/>
                <a:ext cx="1219200" cy="369332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12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=95</m:t>
                      </m:r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1828800"/>
                <a:ext cx="1219200" cy="369332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267200" y="1371600"/>
                <a:ext cx="1219200" cy="369332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12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=35</m:t>
                      </m:r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1371600"/>
                <a:ext cx="1219200" cy="369332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791200" y="1828800"/>
                <a:ext cx="1219200" cy="369332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13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=90</m:t>
                      </m:r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0" y="1828800"/>
                <a:ext cx="1219200" cy="369332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5791200" y="1371600"/>
                <a:ext cx="1219200" cy="369332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13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=50</m:t>
                      </m:r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0" y="1371600"/>
                <a:ext cx="1219200" cy="369332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6642092" y="3657600"/>
                <a:ext cx="74930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charset="0"/>
                        </a:rPr>
                        <m:t>895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2092" y="3657600"/>
                <a:ext cx="749308" cy="307777"/>
              </a:xfrm>
              <a:prstGeom prst="rect">
                <a:avLst/>
              </a:prstGeom>
              <a:blipFill rotWithShape="0">
                <a:blip r:embed="rId18"/>
                <a:stretch>
                  <a:fillRect l="-4065" r="-7317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-152400" y="4629090"/>
                <a:ext cx="190500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Answer</m:t>
                      </m:r>
                      <m:r>
                        <a:rPr lang="en-US" sz="2000" b="0" i="0" smtClean="0">
                          <a:latin typeface="Cambria Math" charset="0"/>
                        </a:rPr>
                        <m:t>: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52400" y="4629090"/>
                <a:ext cx="1905000" cy="400110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1143000" y="4637265"/>
                <a:ext cx="270510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smtClean="0">
                          <a:latin typeface="Cambria Math" charset="0"/>
                        </a:rPr>
                        <m:t>1</m:t>
                      </m:r>
                      <m:r>
                        <a:rPr lang="en-US" sz="2000" b="0" i="0" smtClean="0">
                          <a:latin typeface="Cambria Math" charset="0"/>
                        </a:rPr>
                        <m:t>00+95+90=285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4637265"/>
                <a:ext cx="2705100" cy="400110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457200" y="4114755"/>
                <a:ext cx="830580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What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is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the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amount</m:t>
                      </m:r>
                      <m:r>
                        <a:rPr lang="en-US" sz="200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smtClean="0">
                          <a:latin typeface="Cambria Math" charset="0"/>
                        </a:rPr>
                        <m:t>of</m:t>
                      </m:r>
                      <m:r>
                        <a:rPr lang="en-US" sz="200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Interest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Paid</m:t>
                      </m:r>
                      <m:r>
                        <a:rPr lang="en-US" sz="200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from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time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charset="0"/>
                        </a:rPr>
                        <m:t>𝑡</m:t>
                      </m:r>
                      <m:r>
                        <a:rPr lang="en-US" sz="2000" b="0" i="1" smtClean="0">
                          <a:latin typeface="Cambria Math" charset="0"/>
                        </a:rPr>
                        <m:t>=10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to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time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charset="0"/>
                        </a:rPr>
                        <m:t>𝑡</m:t>
                      </m:r>
                      <m:r>
                        <a:rPr lang="en-US" sz="2000" b="0" i="1" smtClean="0">
                          <a:latin typeface="Cambria Math" charset="0"/>
                        </a:rPr>
                        <m:t>=13?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4114755"/>
                <a:ext cx="8305800" cy="400110"/>
              </a:xfrm>
              <a:prstGeom prst="rect">
                <a:avLst/>
              </a:prstGeom>
              <a:blipFill rotWithShape="0">
                <a:blip r:embed="rId21"/>
                <a:stretch>
                  <a:fillRect t="-98485" b="-1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3352800" y="4629090"/>
                <a:ext cx="106680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or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800" y="4629090"/>
                <a:ext cx="1066800" cy="400110"/>
              </a:xfrm>
              <a:prstGeom prst="rect">
                <a:avLst/>
              </a:prstGeom>
              <a:blipFill rotWithShape="0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3962400" y="4629090"/>
                <a:ext cx="502920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smtClean="0">
                              <a:latin typeface="Cambria Math" charset="0"/>
                            </a:rPr>
                            <m:t>1</m:t>
                          </m:r>
                          <m:r>
                            <a:rPr lang="en-US" sz="2000" b="0" i="0" smtClean="0">
                              <a:latin typeface="Cambria Math" charset="0"/>
                            </a:rPr>
                            <m:t>20+130+140</m:t>
                          </m:r>
                        </m:e>
                      </m:d>
                      <m:r>
                        <a:rPr lang="en-US" sz="2000" b="0" i="0" smtClean="0">
                          <a:latin typeface="Cambria Math" charset="0"/>
                        </a:rPr>
                        <m:t>−(20+35+50)=285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4629090"/>
                <a:ext cx="5029200" cy="400110"/>
              </a:xfrm>
              <a:prstGeom prst="rect">
                <a:avLst/>
              </a:prstGeom>
              <a:blipFill rotWithShape="0">
                <a:blip r:embed="rId23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3886200" y="5010090"/>
                <a:ext cx="502920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smtClean="0">
                              <a:latin typeface="Cambria Math" charset="0"/>
                            </a:rPr>
                            <m:t>1</m:t>
                          </m:r>
                          <m:r>
                            <a:rPr lang="en-US" sz="2000" b="0" i="0" smtClean="0">
                              <a:latin typeface="Cambria Math" charset="0"/>
                            </a:rPr>
                            <m:t>20+130+140</m:t>
                          </m:r>
                        </m:e>
                      </m:d>
                      <m:r>
                        <a:rPr lang="en-US" sz="2000" b="0" i="0" smtClean="0">
                          <a:latin typeface="Cambria Math" charset="0"/>
                        </a:rPr>
                        <m:t>−(1000−895)=285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5010090"/>
                <a:ext cx="5029200" cy="400110"/>
              </a:xfrm>
              <a:prstGeom prst="rect">
                <a:avLst/>
              </a:prstGeom>
              <a:blipFill rotWithShape="0">
                <a:blip r:embed="rId24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2590800" y="5561390"/>
                <a:ext cx="1828800" cy="9918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is-I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0" i="1" smtClean="0">
                              <a:latin typeface="Cambria Math" charset="0"/>
                            </a:rPr>
                            <m:t>𝑗</m:t>
                          </m:r>
                          <m:r>
                            <a:rPr lang="en-US" sz="2000" b="0" i="1" smtClean="0">
                              <a:latin typeface="Cambria Math" charset="0"/>
                            </a:rPr>
                            <m:t>=11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charset="0"/>
                            </a:rPr>
                            <m:t>13</m:t>
                          </m:r>
                        </m:sup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0" y="5561390"/>
                <a:ext cx="1828800" cy="991810"/>
              </a:xfrm>
              <a:prstGeom prst="rect">
                <a:avLst/>
              </a:prstGeom>
              <a:blipFill rotWithShape="0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3657600" y="5562600"/>
                <a:ext cx="1828800" cy="9918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is-I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0" i="1" smtClean="0">
                              <a:latin typeface="Cambria Math" charset="0"/>
                            </a:rPr>
                            <m:t>𝑗</m:t>
                          </m:r>
                          <m:r>
                            <a:rPr lang="en-US" sz="2000" b="0" i="1" smtClean="0">
                              <a:latin typeface="Cambria Math" charset="0"/>
                            </a:rPr>
                            <m:t>=11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charset="0"/>
                            </a:rPr>
                            <m:t>13</m:t>
                          </m:r>
                        </m:sup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  <m:r>
                        <a:rPr lang="en-US" sz="2000" b="0" i="1" smtClean="0">
                          <a:latin typeface="Cambria Math" charset="0"/>
                        </a:rPr>
                        <m:t>−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0" y="5562600"/>
                <a:ext cx="1828800" cy="991810"/>
              </a:xfrm>
              <a:prstGeom prst="rect">
                <a:avLst/>
              </a:prstGeom>
              <a:blipFill rotWithShape="0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4572000" y="5562600"/>
                <a:ext cx="1828800" cy="9918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is-I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0" i="1" smtClean="0">
                              <a:latin typeface="Cambria Math" charset="0"/>
                            </a:rPr>
                            <m:t>𝑗</m:t>
                          </m:r>
                          <m:r>
                            <a:rPr lang="en-US" sz="2000" b="0" i="1" smtClean="0">
                              <a:latin typeface="Cambria Math" charset="0"/>
                            </a:rPr>
                            <m:t>=11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charset="0"/>
                            </a:rPr>
                            <m:t>13</m:t>
                          </m:r>
                        </m:sup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5562600"/>
                <a:ext cx="1828800" cy="991810"/>
              </a:xfrm>
              <a:prstGeom prst="rect">
                <a:avLst/>
              </a:prstGeom>
              <a:blipFill rotWithShape="0"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047113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/>
          <p:cNvSpPr txBox="1">
            <a:spLocks/>
          </p:cNvSpPr>
          <p:nvPr/>
        </p:nvSpPr>
        <p:spPr>
          <a:xfrm>
            <a:off x="457200" y="1494000"/>
            <a:ext cx="80010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57150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sz="2000" dirty="0">
              <a:solidFill>
                <a:schemeClr val="tx1"/>
              </a:solidFill>
              <a:latin typeface="Bold sand ms"/>
            </a:endParaRPr>
          </a:p>
        </p:txBody>
      </p:sp>
      <p:cxnSp>
        <p:nvCxnSpPr>
          <p:cNvPr id="5" name="Straight Arrow Connector 4"/>
          <p:cNvCxnSpPr>
            <a:cxnSpLocks/>
          </p:cNvCxnSpPr>
          <p:nvPr/>
        </p:nvCxnSpPr>
        <p:spPr>
          <a:xfrm flipV="1">
            <a:off x="1295400" y="2953423"/>
            <a:ext cx="6858000" cy="1837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cxnSpLocks/>
          </p:cNvCxnSpPr>
          <p:nvPr/>
        </p:nvCxnSpPr>
        <p:spPr>
          <a:xfrm>
            <a:off x="3352800" y="2819400"/>
            <a:ext cx="0" cy="33607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cxnSpLocks/>
          </p:cNvCxnSpPr>
          <p:nvPr/>
        </p:nvCxnSpPr>
        <p:spPr>
          <a:xfrm>
            <a:off x="4876800" y="2819400"/>
            <a:ext cx="0" cy="33607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cxnSpLocks/>
          </p:cNvCxnSpPr>
          <p:nvPr/>
        </p:nvCxnSpPr>
        <p:spPr>
          <a:xfrm>
            <a:off x="6400800" y="2819400"/>
            <a:ext cx="0" cy="33607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267200" y="2286000"/>
                <a:ext cx="1219200" cy="369332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12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=130</m:t>
                      </m:r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2286000"/>
                <a:ext cx="1219200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467600" y="2286000"/>
                <a:ext cx="3810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⋯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7600" y="2286000"/>
                <a:ext cx="381000" cy="400110"/>
              </a:xfrm>
              <a:prstGeom prst="rect">
                <a:avLst/>
              </a:prstGeom>
              <a:blipFill rotWithShape="0">
                <a:blip r:embed="rId4"/>
                <a:stretch>
                  <a:fillRect t="-98485" r="-28571" b="-1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/>
          <p:cNvCxnSpPr>
            <a:cxnSpLocks/>
          </p:cNvCxnSpPr>
          <p:nvPr/>
        </p:nvCxnSpPr>
        <p:spPr>
          <a:xfrm>
            <a:off x="1828800" y="2819400"/>
            <a:ext cx="0" cy="33607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cxnSpLocks/>
          </p:cNvCxnSpPr>
          <p:nvPr/>
        </p:nvCxnSpPr>
        <p:spPr>
          <a:xfrm>
            <a:off x="6388580" y="3215640"/>
            <a:ext cx="12220" cy="365760"/>
          </a:xfrm>
          <a:prstGeom prst="line">
            <a:avLst/>
          </a:prstGeom>
          <a:ln w="25400">
            <a:solidFill>
              <a:schemeClr val="accent1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676400" y="3657600"/>
                <a:ext cx="43742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charset="0"/>
                            </a:rPr>
                            <m:t>10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3657600"/>
                <a:ext cx="437427" cy="307777"/>
              </a:xfrm>
              <a:prstGeom prst="rect">
                <a:avLst/>
              </a:prstGeom>
              <a:blipFill rotWithShape="0">
                <a:blip r:embed="rId5"/>
                <a:stretch>
                  <a:fillRect l="-12500" r="-5556"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Connector 21"/>
          <p:cNvCxnSpPr>
            <a:cxnSpLocks/>
          </p:cNvCxnSpPr>
          <p:nvPr/>
        </p:nvCxnSpPr>
        <p:spPr>
          <a:xfrm>
            <a:off x="1828800" y="3215640"/>
            <a:ext cx="12220" cy="365760"/>
          </a:xfrm>
          <a:prstGeom prst="line">
            <a:avLst/>
          </a:prstGeom>
          <a:ln w="25400">
            <a:solidFill>
              <a:schemeClr val="accent1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itle 1"/>
              <p:cNvSpPr txBox="1">
                <a:spLocks/>
              </p:cNvSpPr>
              <p:nvPr/>
            </p:nvSpPr>
            <p:spPr>
              <a:xfrm>
                <a:off x="228600" y="228600"/>
                <a:ext cx="8686800" cy="11430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spcAft>
                    <a:spcPts val="1200"/>
                  </a:spcAft>
                </a:pPr>
                <a:r>
                  <a:rPr lang="en-US" b="1" dirty="0">
                    <a:latin typeface="Bold sand m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charset="0"/>
                          </a:rPr>
                          <m:t>𝑰</m:t>
                        </m:r>
                      </m:e>
                      <m:sub>
                        <m:r>
                          <a:rPr lang="en-US" b="1" i="1" smtClean="0">
                            <a:latin typeface="Cambria Math" charset="0"/>
                          </a:rPr>
                          <m:t>𝒌</m:t>
                        </m:r>
                      </m:sub>
                    </m:sSub>
                  </m:oMath>
                </a14:m>
                <a:r>
                  <a:rPr lang="en-US" b="1" dirty="0">
                    <a:latin typeface="Bold sand ms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charset="0"/>
                          </a:rPr>
                          <m:t>𝑷</m:t>
                        </m:r>
                      </m:e>
                      <m:sub>
                        <m:r>
                          <a:rPr lang="en-US" b="1" i="1">
                            <a:latin typeface="Cambria Math" charset="0"/>
                          </a:rPr>
                          <m:t>𝒌</m:t>
                        </m:r>
                      </m:sub>
                    </m:sSub>
                    <m:r>
                      <a:rPr lang="en-US" b="1" i="1">
                        <a:latin typeface="Cambria Math" charset="0"/>
                      </a:rPr>
                      <m:t> </m:t>
                    </m:r>
                  </m:oMath>
                </a14:m>
                <a:endParaRPr lang="en-US" b="1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31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28600"/>
                <a:ext cx="8686800" cy="1143000"/>
              </a:xfrm>
              <a:prstGeom prst="rect">
                <a:avLst/>
              </a:prstGeom>
              <a:blipFill rotWithShape="0">
                <a:blip r:embed="rId6"/>
                <a:stretch>
                  <a:fillRect b="-96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1447800" y="2286000"/>
                <a:ext cx="3810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⋯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2286000"/>
                <a:ext cx="381000" cy="400110"/>
              </a:xfrm>
              <a:prstGeom prst="rect">
                <a:avLst/>
              </a:prstGeom>
              <a:blipFill rotWithShape="0">
                <a:blip r:embed="rId7"/>
                <a:stretch>
                  <a:fillRect t="-98485" r="-30645" b="-1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5791200" y="2286000"/>
                <a:ext cx="1219200" cy="369332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13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=140</m:t>
                      </m:r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0" y="2286000"/>
                <a:ext cx="1219200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2743200" y="2286000"/>
                <a:ext cx="1219200" cy="369332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11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=120</m:t>
                      </m:r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2286000"/>
                <a:ext cx="1219200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6191973" y="3657600"/>
                <a:ext cx="43742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charset="0"/>
                            </a:rPr>
                            <m:t>13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1973" y="3657600"/>
                <a:ext cx="437427" cy="307777"/>
              </a:xfrm>
              <a:prstGeom prst="rect">
                <a:avLst/>
              </a:prstGeom>
              <a:blipFill rotWithShape="0">
                <a:blip r:embed="rId10"/>
                <a:stretch>
                  <a:fillRect l="-13889" r="-5556"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133600" y="3657600"/>
                <a:ext cx="89197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charset="0"/>
                        </a:rPr>
                        <m:t>1000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0" y="3657600"/>
                <a:ext cx="891975" cy="307777"/>
              </a:xfrm>
              <a:prstGeom prst="rect">
                <a:avLst/>
              </a:prstGeom>
              <a:blipFill rotWithShape="0">
                <a:blip r:embed="rId11"/>
                <a:stretch>
                  <a:fillRect l="-2740" r="-6164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743200" y="1840468"/>
                <a:ext cx="1219200" cy="369332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11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=100</m:t>
                      </m:r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1840468"/>
                <a:ext cx="1219200" cy="369332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743200" y="1371600"/>
                <a:ext cx="1219200" cy="369332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11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=20</m:t>
                      </m:r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1371600"/>
                <a:ext cx="1219200" cy="369332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267200" y="1828800"/>
                <a:ext cx="1219200" cy="369332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12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=95</m:t>
                      </m:r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1828800"/>
                <a:ext cx="1219200" cy="369332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267200" y="1371600"/>
                <a:ext cx="1219200" cy="369332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12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=35</m:t>
                      </m:r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1371600"/>
                <a:ext cx="1219200" cy="369332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791200" y="1828800"/>
                <a:ext cx="1219200" cy="369332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13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=90</m:t>
                      </m:r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0" y="1828800"/>
                <a:ext cx="1219200" cy="369332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5791200" y="1371600"/>
                <a:ext cx="1219200" cy="369332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13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=50</m:t>
                      </m:r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0" y="1371600"/>
                <a:ext cx="1219200" cy="369332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6642092" y="3657600"/>
                <a:ext cx="74930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charset="0"/>
                        </a:rPr>
                        <m:t>895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2092" y="3657600"/>
                <a:ext cx="749308" cy="307777"/>
              </a:xfrm>
              <a:prstGeom prst="rect">
                <a:avLst/>
              </a:prstGeom>
              <a:blipFill rotWithShape="0">
                <a:blip r:embed="rId18"/>
                <a:stretch>
                  <a:fillRect l="-4065" r="-7317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-152400" y="4629090"/>
                <a:ext cx="190500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Answer</m:t>
                      </m:r>
                      <m:r>
                        <a:rPr lang="en-US" sz="2000" b="0" i="0" smtClean="0">
                          <a:latin typeface="Cambria Math" charset="0"/>
                        </a:rPr>
                        <m:t>: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52400" y="4629090"/>
                <a:ext cx="1905000" cy="400110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1143000" y="4637265"/>
                <a:ext cx="270510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smtClean="0">
                          <a:latin typeface="Cambria Math" charset="0"/>
                        </a:rPr>
                        <m:t>1</m:t>
                      </m:r>
                      <m:r>
                        <a:rPr lang="en-US" sz="2000" b="0" i="0" smtClean="0">
                          <a:latin typeface="Cambria Math" charset="0"/>
                        </a:rPr>
                        <m:t>00+95+90=285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4637265"/>
                <a:ext cx="2705100" cy="400110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457200" y="4114755"/>
                <a:ext cx="830580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What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is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the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amount</m:t>
                      </m:r>
                      <m:r>
                        <a:rPr lang="en-US" sz="200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smtClean="0">
                          <a:latin typeface="Cambria Math" charset="0"/>
                        </a:rPr>
                        <m:t>of</m:t>
                      </m:r>
                      <m:r>
                        <a:rPr lang="en-US" sz="200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Interest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Paid</m:t>
                      </m:r>
                      <m:r>
                        <a:rPr lang="en-US" sz="200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from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time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charset="0"/>
                        </a:rPr>
                        <m:t>𝑡</m:t>
                      </m:r>
                      <m:r>
                        <a:rPr lang="en-US" sz="2000" b="0" i="1" smtClean="0">
                          <a:latin typeface="Cambria Math" charset="0"/>
                        </a:rPr>
                        <m:t>=10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to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time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charset="0"/>
                        </a:rPr>
                        <m:t>𝑡</m:t>
                      </m:r>
                      <m:r>
                        <a:rPr lang="en-US" sz="2000" b="0" i="1" smtClean="0">
                          <a:latin typeface="Cambria Math" charset="0"/>
                        </a:rPr>
                        <m:t>=13?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4114755"/>
                <a:ext cx="8305800" cy="400110"/>
              </a:xfrm>
              <a:prstGeom prst="rect">
                <a:avLst/>
              </a:prstGeom>
              <a:blipFill rotWithShape="0">
                <a:blip r:embed="rId21"/>
                <a:stretch>
                  <a:fillRect t="-98485" b="-1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3352800" y="4629090"/>
                <a:ext cx="106680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or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800" y="4629090"/>
                <a:ext cx="1066800" cy="400110"/>
              </a:xfrm>
              <a:prstGeom prst="rect">
                <a:avLst/>
              </a:prstGeom>
              <a:blipFill rotWithShape="0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3962400" y="4629090"/>
                <a:ext cx="502920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smtClean="0">
                              <a:latin typeface="Cambria Math" charset="0"/>
                            </a:rPr>
                            <m:t>1</m:t>
                          </m:r>
                          <m:r>
                            <a:rPr lang="en-US" sz="2000" b="0" i="0" smtClean="0">
                              <a:latin typeface="Cambria Math" charset="0"/>
                            </a:rPr>
                            <m:t>20+130+140</m:t>
                          </m:r>
                        </m:e>
                      </m:d>
                      <m:r>
                        <a:rPr lang="en-US" sz="2000" b="0" i="0" smtClean="0">
                          <a:latin typeface="Cambria Math" charset="0"/>
                        </a:rPr>
                        <m:t>−(20+35+50)=285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4629090"/>
                <a:ext cx="5029200" cy="400110"/>
              </a:xfrm>
              <a:prstGeom prst="rect">
                <a:avLst/>
              </a:prstGeom>
              <a:blipFill rotWithShape="0">
                <a:blip r:embed="rId23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3886200" y="5010090"/>
                <a:ext cx="502920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smtClean="0">
                              <a:latin typeface="Cambria Math" charset="0"/>
                            </a:rPr>
                            <m:t>1</m:t>
                          </m:r>
                          <m:r>
                            <a:rPr lang="en-US" sz="2000" b="0" i="0" smtClean="0">
                              <a:latin typeface="Cambria Math" charset="0"/>
                            </a:rPr>
                            <m:t>20+130+140</m:t>
                          </m:r>
                        </m:e>
                      </m:d>
                      <m:r>
                        <a:rPr lang="en-US" sz="2000" b="0" i="0" smtClean="0">
                          <a:latin typeface="Cambria Math" charset="0"/>
                        </a:rPr>
                        <m:t>−(1000−895)=285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5010090"/>
                <a:ext cx="5029200" cy="400110"/>
              </a:xfrm>
              <a:prstGeom prst="rect">
                <a:avLst/>
              </a:prstGeom>
              <a:blipFill rotWithShape="0">
                <a:blip r:embed="rId24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2590800" y="5561390"/>
                <a:ext cx="1828800" cy="9918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is-I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0" i="1" smtClean="0">
                              <a:latin typeface="Cambria Math" charset="0"/>
                            </a:rPr>
                            <m:t>𝑗</m:t>
                          </m:r>
                          <m:r>
                            <a:rPr lang="en-US" sz="2000" b="0" i="1" smtClean="0">
                              <a:latin typeface="Cambria Math" charset="0"/>
                            </a:rPr>
                            <m:t>=11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charset="0"/>
                            </a:rPr>
                            <m:t>13</m:t>
                          </m:r>
                        </m:sup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0" y="5561390"/>
                <a:ext cx="1828800" cy="991810"/>
              </a:xfrm>
              <a:prstGeom prst="rect">
                <a:avLst/>
              </a:prstGeom>
              <a:blipFill rotWithShape="0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3657600" y="5562600"/>
                <a:ext cx="1828800" cy="9918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is-I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0" i="1" smtClean="0">
                              <a:latin typeface="Cambria Math" charset="0"/>
                            </a:rPr>
                            <m:t>𝑗</m:t>
                          </m:r>
                          <m:r>
                            <a:rPr lang="en-US" sz="2000" b="0" i="1" smtClean="0">
                              <a:latin typeface="Cambria Math" charset="0"/>
                            </a:rPr>
                            <m:t>=11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charset="0"/>
                            </a:rPr>
                            <m:t>13</m:t>
                          </m:r>
                        </m:sup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  <m:r>
                        <a:rPr lang="en-US" sz="2000" b="0" i="1" smtClean="0">
                          <a:latin typeface="Cambria Math" charset="0"/>
                        </a:rPr>
                        <m:t>−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0" y="5562600"/>
                <a:ext cx="1828800" cy="991810"/>
              </a:xfrm>
              <a:prstGeom prst="rect">
                <a:avLst/>
              </a:prstGeom>
              <a:blipFill rotWithShape="0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5029200" y="5867400"/>
                <a:ext cx="1828800" cy="4138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</a:rPr>
                        <m:t>(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charset="0"/>
                            </a:rPr>
                            <m:t>10</m:t>
                          </m:r>
                        </m:sub>
                      </m:sSub>
                      <m:r>
                        <a:rPr lang="en-US" sz="2000" b="0" i="1" smtClean="0">
                          <a:latin typeface="Cambria Math" charset="0"/>
                        </a:rPr>
                        <m:t>−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13</m:t>
                          </m:r>
                        </m:sub>
                      </m:sSub>
                      <m:r>
                        <a:rPr lang="en-US" sz="20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0" y="5867400"/>
                <a:ext cx="1828800" cy="413896"/>
              </a:xfrm>
              <a:prstGeom prst="rect">
                <a:avLst/>
              </a:prstGeom>
              <a:blipFill rotWithShape="0">
                <a:blip r:embed="rId27"/>
                <a:stretch>
                  <a:fillRect b="-119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249017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/>
          <p:cNvSpPr txBox="1">
            <a:spLocks/>
          </p:cNvSpPr>
          <p:nvPr/>
        </p:nvSpPr>
        <p:spPr>
          <a:xfrm>
            <a:off x="457200" y="1494000"/>
            <a:ext cx="80010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57150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sz="2000" dirty="0">
              <a:solidFill>
                <a:schemeClr val="tx1"/>
              </a:solidFill>
              <a:latin typeface="Bold sand ms"/>
            </a:endParaRPr>
          </a:p>
        </p:txBody>
      </p:sp>
      <p:cxnSp>
        <p:nvCxnSpPr>
          <p:cNvPr id="5" name="Straight Arrow Connector 4"/>
          <p:cNvCxnSpPr>
            <a:cxnSpLocks/>
          </p:cNvCxnSpPr>
          <p:nvPr/>
        </p:nvCxnSpPr>
        <p:spPr>
          <a:xfrm flipV="1">
            <a:off x="1295400" y="2953423"/>
            <a:ext cx="6858000" cy="1837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cxnSpLocks/>
          </p:cNvCxnSpPr>
          <p:nvPr/>
        </p:nvCxnSpPr>
        <p:spPr>
          <a:xfrm>
            <a:off x="3352800" y="2819400"/>
            <a:ext cx="0" cy="33607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cxnSpLocks/>
          </p:cNvCxnSpPr>
          <p:nvPr/>
        </p:nvCxnSpPr>
        <p:spPr>
          <a:xfrm>
            <a:off x="4876800" y="2819400"/>
            <a:ext cx="0" cy="33607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cxnSpLocks/>
          </p:cNvCxnSpPr>
          <p:nvPr/>
        </p:nvCxnSpPr>
        <p:spPr>
          <a:xfrm>
            <a:off x="6400800" y="2819400"/>
            <a:ext cx="0" cy="33607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267200" y="2286000"/>
                <a:ext cx="1219200" cy="369332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12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=130</m:t>
                      </m:r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2286000"/>
                <a:ext cx="1219200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467600" y="2286000"/>
                <a:ext cx="3810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⋯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7600" y="2286000"/>
                <a:ext cx="381000" cy="400110"/>
              </a:xfrm>
              <a:prstGeom prst="rect">
                <a:avLst/>
              </a:prstGeom>
              <a:blipFill rotWithShape="0">
                <a:blip r:embed="rId4"/>
                <a:stretch>
                  <a:fillRect t="-98485" r="-28571" b="-1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/>
          <p:cNvCxnSpPr>
            <a:cxnSpLocks/>
          </p:cNvCxnSpPr>
          <p:nvPr/>
        </p:nvCxnSpPr>
        <p:spPr>
          <a:xfrm>
            <a:off x="1828800" y="2819400"/>
            <a:ext cx="0" cy="33607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cxnSpLocks/>
          </p:cNvCxnSpPr>
          <p:nvPr/>
        </p:nvCxnSpPr>
        <p:spPr>
          <a:xfrm>
            <a:off x="6388580" y="3215640"/>
            <a:ext cx="12220" cy="365760"/>
          </a:xfrm>
          <a:prstGeom prst="line">
            <a:avLst/>
          </a:prstGeom>
          <a:ln w="25400">
            <a:solidFill>
              <a:schemeClr val="accent1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676400" y="3657600"/>
                <a:ext cx="43742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charset="0"/>
                            </a:rPr>
                            <m:t>10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3657600"/>
                <a:ext cx="437427" cy="307777"/>
              </a:xfrm>
              <a:prstGeom prst="rect">
                <a:avLst/>
              </a:prstGeom>
              <a:blipFill rotWithShape="0">
                <a:blip r:embed="rId5"/>
                <a:stretch>
                  <a:fillRect l="-12500" r="-5556"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Connector 21"/>
          <p:cNvCxnSpPr>
            <a:cxnSpLocks/>
          </p:cNvCxnSpPr>
          <p:nvPr/>
        </p:nvCxnSpPr>
        <p:spPr>
          <a:xfrm>
            <a:off x="1828800" y="3215640"/>
            <a:ext cx="12220" cy="365760"/>
          </a:xfrm>
          <a:prstGeom prst="line">
            <a:avLst/>
          </a:prstGeom>
          <a:ln w="25400">
            <a:solidFill>
              <a:schemeClr val="accent1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itle 1"/>
              <p:cNvSpPr txBox="1">
                <a:spLocks/>
              </p:cNvSpPr>
              <p:nvPr/>
            </p:nvSpPr>
            <p:spPr>
              <a:xfrm>
                <a:off x="228600" y="228600"/>
                <a:ext cx="8686800" cy="11430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spcAft>
                    <a:spcPts val="1200"/>
                  </a:spcAft>
                </a:pPr>
                <a:r>
                  <a:rPr lang="en-US" b="1" dirty="0">
                    <a:latin typeface="Bold sand m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charset="0"/>
                          </a:rPr>
                          <m:t>𝑰</m:t>
                        </m:r>
                      </m:e>
                      <m:sub>
                        <m:r>
                          <a:rPr lang="en-US" b="1" i="1" smtClean="0">
                            <a:latin typeface="Cambria Math" charset="0"/>
                          </a:rPr>
                          <m:t>𝒌</m:t>
                        </m:r>
                      </m:sub>
                    </m:sSub>
                  </m:oMath>
                </a14:m>
                <a:r>
                  <a:rPr lang="en-US" b="1" dirty="0">
                    <a:latin typeface="Bold sand ms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charset="0"/>
                          </a:rPr>
                          <m:t>𝑷</m:t>
                        </m:r>
                      </m:e>
                      <m:sub>
                        <m:r>
                          <a:rPr lang="en-US" b="1" i="1">
                            <a:latin typeface="Cambria Math" charset="0"/>
                          </a:rPr>
                          <m:t>𝒌</m:t>
                        </m:r>
                      </m:sub>
                    </m:sSub>
                    <m:r>
                      <a:rPr lang="en-US" b="1" i="1">
                        <a:latin typeface="Cambria Math" charset="0"/>
                      </a:rPr>
                      <m:t> </m:t>
                    </m:r>
                  </m:oMath>
                </a14:m>
                <a:endParaRPr lang="en-US" b="1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31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28600"/>
                <a:ext cx="8686800" cy="1143000"/>
              </a:xfrm>
              <a:prstGeom prst="rect">
                <a:avLst/>
              </a:prstGeom>
              <a:blipFill rotWithShape="0">
                <a:blip r:embed="rId6"/>
                <a:stretch>
                  <a:fillRect b="-96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1447800" y="2286000"/>
                <a:ext cx="3810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⋯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2286000"/>
                <a:ext cx="381000" cy="400110"/>
              </a:xfrm>
              <a:prstGeom prst="rect">
                <a:avLst/>
              </a:prstGeom>
              <a:blipFill rotWithShape="0">
                <a:blip r:embed="rId7"/>
                <a:stretch>
                  <a:fillRect t="-98485" r="-30645" b="-1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5791200" y="2286000"/>
                <a:ext cx="1219200" cy="369332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13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=140</m:t>
                      </m:r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0" y="2286000"/>
                <a:ext cx="1219200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2743200" y="2286000"/>
                <a:ext cx="1219200" cy="369332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11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=120</m:t>
                      </m:r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2286000"/>
                <a:ext cx="1219200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6191973" y="3657600"/>
                <a:ext cx="43742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charset="0"/>
                            </a:rPr>
                            <m:t>13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1973" y="3657600"/>
                <a:ext cx="437427" cy="307777"/>
              </a:xfrm>
              <a:prstGeom prst="rect">
                <a:avLst/>
              </a:prstGeom>
              <a:blipFill rotWithShape="0">
                <a:blip r:embed="rId10"/>
                <a:stretch>
                  <a:fillRect l="-13889" r="-5556"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133600" y="3657600"/>
                <a:ext cx="89197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charset="0"/>
                        </a:rPr>
                        <m:t>1000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0" y="3657600"/>
                <a:ext cx="891975" cy="307777"/>
              </a:xfrm>
              <a:prstGeom prst="rect">
                <a:avLst/>
              </a:prstGeom>
              <a:blipFill rotWithShape="0">
                <a:blip r:embed="rId11"/>
                <a:stretch>
                  <a:fillRect l="-2740" r="-6164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743200" y="1840468"/>
                <a:ext cx="1219200" cy="369332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11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=100</m:t>
                      </m:r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1840468"/>
                <a:ext cx="1219200" cy="369332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743200" y="1371600"/>
                <a:ext cx="1219200" cy="369332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11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=20</m:t>
                      </m:r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1371600"/>
                <a:ext cx="1219200" cy="369332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267200" y="1828800"/>
                <a:ext cx="1219200" cy="369332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12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=95</m:t>
                      </m:r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1828800"/>
                <a:ext cx="1219200" cy="369332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267200" y="1371600"/>
                <a:ext cx="1219200" cy="369332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12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=35</m:t>
                      </m:r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1371600"/>
                <a:ext cx="1219200" cy="369332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791200" y="1828800"/>
                <a:ext cx="1219200" cy="369332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13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=90</m:t>
                      </m:r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0" y="1828800"/>
                <a:ext cx="1219200" cy="369332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5791200" y="1371600"/>
                <a:ext cx="1219200" cy="369332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13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=50</m:t>
                      </m:r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0" y="1371600"/>
                <a:ext cx="1219200" cy="369332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6642092" y="3657600"/>
                <a:ext cx="74930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charset="0"/>
                        </a:rPr>
                        <m:t>895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2092" y="3657600"/>
                <a:ext cx="749308" cy="307777"/>
              </a:xfrm>
              <a:prstGeom prst="rect">
                <a:avLst/>
              </a:prstGeom>
              <a:blipFill rotWithShape="0">
                <a:blip r:embed="rId18"/>
                <a:stretch>
                  <a:fillRect l="-4065" r="-7317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990600" y="4629090"/>
                <a:ext cx="190500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Answer</m:t>
                      </m:r>
                      <m:r>
                        <a:rPr lang="en-US" sz="2000" b="0" i="0" smtClean="0">
                          <a:latin typeface="Cambria Math" charset="0"/>
                        </a:rPr>
                        <m:t>: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4629090"/>
                <a:ext cx="1905000" cy="400110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457200" y="4114755"/>
                <a:ext cx="830580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What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is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the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amount</m:t>
                      </m:r>
                      <m:r>
                        <a:rPr lang="en-US" sz="200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smtClean="0">
                          <a:latin typeface="Cambria Math" charset="0"/>
                        </a:rPr>
                        <m:t>of</m:t>
                      </m:r>
                      <m:r>
                        <a:rPr lang="en-US" sz="200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Interest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Paid</m:t>
                      </m:r>
                      <m:r>
                        <a:rPr lang="en-US" sz="200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from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time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charset="0"/>
                        </a:rPr>
                        <m:t>𝑡</m:t>
                      </m:r>
                      <m:r>
                        <a:rPr lang="en-US" sz="2000" b="0" i="1" smtClean="0">
                          <a:latin typeface="Cambria Math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charset="0"/>
                        </a:rPr>
                        <m:t>𝑘</m:t>
                      </m:r>
                      <m:r>
                        <a:rPr lang="en-US" sz="2000" b="0" i="1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to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time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charset="0"/>
                        </a:rPr>
                        <m:t>𝑡</m:t>
                      </m:r>
                      <m:r>
                        <a:rPr lang="en-US" sz="2000" b="0" i="1" smtClean="0">
                          <a:latin typeface="Cambria Math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charset="0"/>
                        </a:rPr>
                        <m:t>𝑚</m:t>
                      </m:r>
                      <m:r>
                        <a:rPr lang="en-US" sz="2000" b="0" i="1" smtClean="0">
                          <a:latin typeface="Cambria Math" charset="0"/>
                        </a:rPr>
                        <m:t>?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4114755"/>
                <a:ext cx="8305800" cy="400110"/>
              </a:xfrm>
              <a:prstGeom prst="rect">
                <a:avLst/>
              </a:prstGeom>
              <a:blipFill rotWithShape="0">
                <a:blip r:embed="rId20"/>
                <a:stretch>
                  <a:fillRect t="-98485" b="-1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765535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/>
          <p:cNvSpPr txBox="1">
            <a:spLocks/>
          </p:cNvSpPr>
          <p:nvPr/>
        </p:nvSpPr>
        <p:spPr>
          <a:xfrm>
            <a:off x="457200" y="1494000"/>
            <a:ext cx="80010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57150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sz="2000" dirty="0">
              <a:solidFill>
                <a:schemeClr val="tx1"/>
              </a:solidFill>
              <a:latin typeface="Bold sand ms"/>
            </a:endParaRPr>
          </a:p>
        </p:txBody>
      </p:sp>
      <p:cxnSp>
        <p:nvCxnSpPr>
          <p:cNvPr id="5" name="Straight Arrow Connector 4"/>
          <p:cNvCxnSpPr>
            <a:cxnSpLocks/>
          </p:cNvCxnSpPr>
          <p:nvPr/>
        </p:nvCxnSpPr>
        <p:spPr>
          <a:xfrm flipV="1">
            <a:off x="1295400" y="2953423"/>
            <a:ext cx="6858000" cy="1837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cxnSpLocks/>
          </p:cNvCxnSpPr>
          <p:nvPr/>
        </p:nvCxnSpPr>
        <p:spPr>
          <a:xfrm>
            <a:off x="3352800" y="2819400"/>
            <a:ext cx="0" cy="33607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cxnSpLocks/>
          </p:cNvCxnSpPr>
          <p:nvPr/>
        </p:nvCxnSpPr>
        <p:spPr>
          <a:xfrm>
            <a:off x="4876800" y="2819400"/>
            <a:ext cx="0" cy="33607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cxnSpLocks/>
          </p:cNvCxnSpPr>
          <p:nvPr/>
        </p:nvCxnSpPr>
        <p:spPr>
          <a:xfrm>
            <a:off x="6400800" y="2819400"/>
            <a:ext cx="0" cy="33607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267200" y="2286000"/>
                <a:ext cx="1219200" cy="369332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12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=130</m:t>
                      </m:r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2286000"/>
                <a:ext cx="1219200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467600" y="2286000"/>
                <a:ext cx="3810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⋯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7600" y="2286000"/>
                <a:ext cx="381000" cy="400110"/>
              </a:xfrm>
              <a:prstGeom prst="rect">
                <a:avLst/>
              </a:prstGeom>
              <a:blipFill rotWithShape="0">
                <a:blip r:embed="rId4"/>
                <a:stretch>
                  <a:fillRect t="-98485" r="-28571" b="-1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/>
          <p:cNvCxnSpPr>
            <a:cxnSpLocks/>
          </p:cNvCxnSpPr>
          <p:nvPr/>
        </p:nvCxnSpPr>
        <p:spPr>
          <a:xfrm>
            <a:off x="1828800" y="2819400"/>
            <a:ext cx="0" cy="33607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cxnSpLocks/>
          </p:cNvCxnSpPr>
          <p:nvPr/>
        </p:nvCxnSpPr>
        <p:spPr>
          <a:xfrm>
            <a:off x="6388580" y="3215640"/>
            <a:ext cx="12220" cy="365760"/>
          </a:xfrm>
          <a:prstGeom prst="line">
            <a:avLst/>
          </a:prstGeom>
          <a:ln w="25400">
            <a:solidFill>
              <a:schemeClr val="accent1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676400" y="3657600"/>
                <a:ext cx="43742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charset="0"/>
                            </a:rPr>
                            <m:t>10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3657600"/>
                <a:ext cx="437427" cy="307777"/>
              </a:xfrm>
              <a:prstGeom prst="rect">
                <a:avLst/>
              </a:prstGeom>
              <a:blipFill rotWithShape="0">
                <a:blip r:embed="rId5"/>
                <a:stretch>
                  <a:fillRect l="-12500" r="-5556"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Connector 21"/>
          <p:cNvCxnSpPr>
            <a:cxnSpLocks/>
          </p:cNvCxnSpPr>
          <p:nvPr/>
        </p:nvCxnSpPr>
        <p:spPr>
          <a:xfrm>
            <a:off x="1828800" y="3215640"/>
            <a:ext cx="12220" cy="365760"/>
          </a:xfrm>
          <a:prstGeom prst="line">
            <a:avLst/>
          </a:prstGeom>
          <a:ln w="25400">
            <a:solidFill>
              <a:schemeClr val="accent1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itle 1"/>
              <p:cNvSpPr txBox="1">
                <a:spLocks/>
              </p:cNvSpPr>
              <p:nvPr/>
            </p:nvSpPr>
            <p:spPr>
              <a:xfrm>
                <a:off x="228600" y="228600"/>
                <a:ext cx="8686800" cy="11430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spcAft>
                    <a:spcPts val="1200"/>
                  </a:spcAft>
                </a:pPr>
                <a:r>
                  <a:rPr lang="en-US" b="1" dirty="0">
                    <a:latin typeface="Bold sand m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charset="0"/>
                          </a:rPr>
                          <m:t>𝑰</m:t>
                        </m:r>
                      </m:e>
                      <m:sub>
                        <m:r>
                          <a:rPr lang="en-US" b="1" i="1" smtClean="0">
                            <a:latin typeface="Cambria Math" charset="0"/>
                          </a:rPr>
                          <m:t>𝒌</m:t>
                        </m:r>
                      </m:sub>
                    </m:sSub>
                  </m:oMath>
                </a14:m>
                <a:r>
                  <a:rPr lang="en-US" b="1" dirty="0">
                    <a:latin typeface="Bold sand ms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charset="0"/>
                          </a:rPr>
                          <m:t>𝑷</m:t>
                        </m:r>
                      </m:e>
                      <m:sub>
                        <m:r>
                          <a:rPr lang="en-US" b="1" i="1">
                            <a:latin typeface="Cambria Math" charset="0"/>
                          </a:rPr>
                          <m:t>𝒌</m:t>
                        </m:r>
                      </m:sub>
                    </m:sSub>
                    <m:r>
                      <a:rPr lang="en-US" b="1" i="1">
                        <a:latin typeface="Cambria Math" charset="0"/>
                      </a:rPr>
                      <m:t> </m:t>
                    </m:r>
                  </m:oMath>
                </a14:m>
                <a:endParaRPr lang="en-US" b="1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31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28600"/>
                <a:ext cx="8686800" cy="1143000"/>
              </a:xfrm>
              <a:prstGeom prst="rect">
                <a:avLst/>
              </a:prstGeom>
              <a:blipFill rotWithShape="0">
                <a:blip r:embed="rId6"/>
                <a:stretch>
                  <a:fillRect b="-96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1447800" y="2286000"/>
                <a:ext cx="3810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⋯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2286000"/>
                <a:ext cx="381000" cy="400110"/>
              </a:xfrm>
              <a:prstGeom prst="rect">
                <a:avLst/>
              </a:prstGeom>
              <a:blipFill rotWithShape="0">
                <a:blip r:embed="rId7"/>
                <a:stretch>
                  <a:fillRect t="-98485" r="-30645" b="-1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5791200" y="2286000"/>
                <a:ext cx="1219200" cy="369332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13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=140</m:t>
                      </m:r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0" y="2286000"/>
                <a:ext cx="1219200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2743200" y="2286000"/>
                <a:ext cx="1219200" cy="369332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11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=120</m:t>
                      </m:r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2286000"/>
                <a:ext cx="1219200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6191973" y="3657600"/>
                <a:ext cx="43742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charset="0"/>
                            </a:rPr>
                            <m:t>13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1973" y="3657600"/>
                <a:ext cx="437427" cy="307777"/>
              </a:xfrm>
              <a:prstGeom prst="rect">
                <a:avLst/>
              </a:prstGeom>
              <a:blipFill rotWithShape="0">
                <a:blip r:embed="rId10"/>
                <a:stretch>
                  <a:fillRect l="-13889" r="-5556"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133600" y="3657600"/>
                <a:ext cx="89197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charset="0"/>
                        </a:rPr>
                        <m:t>1000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0" y="3657600"/>
                <a:ext cx="891975" cy="307777"/>
              </a:xfrm>
              <a:prstGeom prst="rect">
                <a:avLst/>
              </a:prstGeom>
              <a:blipFill rotWithShape="0">
                <a:blip r:embed="rId11"/>
                <a:stretch>
                  <a:fillRect l="-2740" r="-6164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743200" y="1840468"/>
                <a:ext cx="1219200" cy="369332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11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=100</m:t>
                      </m:r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1840468"/>
                <a:ext cx="1219200" cy="369332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743200" y="1371600"/>
                <a:ext cx="1219200" cy="369332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11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=20</m:t>
                      </m:r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1371600"/>
                <a:ext cx="1219200" cy="369332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267200" y="1828800"/>
                <a:ext cx="1219200" cy="369332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12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=95</m:t>
                      </m:r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1828800"/>
                <a:ext cx="1219200" cy="369332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267200" y="1371600"/>
                <a:ext cx="1219200" cy="369332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12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=35</m:t>
                      </m:r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1371600"/>
                <a:ext cx="1219200" cy="369332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791200" y="1828800"/>
                <a:ext cx="1219200" cy="369332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13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=90</m:t>
                      </m:r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0" y="1828800"/>
                <a:ext cx="1219200" cy="369332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5791200" y="1371600"/>
                <a:ext cx="1219200" cy="369332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13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=50</m:t>
                      </m:r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0" y="1371600"/>
                <a:ext cx="1219200" cy="369332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6642092" y="3657600"/>
                <a:ext cx="74930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charset="0"/>
                        </a:rPr>
                        <m:t>895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2092" y="3657600"/>
                <a:ext cx="749308" cy="307777"/>
              </a:xfrm>
              <a:prstGeom prst="rect">
                <a:avLst/>
              </a:prstGeom>
              <a:blipFill rotWithShape="0">
                <a:blip r:embed="rId18"/>
                <a:stretch>
                  <a:fillRect l="-4065" r="-7317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990600" y="4629090"/>
                <a:ext cx="190500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Answer</m:t>
                      </m:r>
                      <m:r>
                        <a:rPr lang="en-US" sz="2000" b="0" i="0" smtClean="0">
                          <a:latin typeface="Cambria Math" charset="0"/>
                        </a:rPr>
                        <m:t>: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4629090"/>
                <a:ext cx="1905000" cy="400110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457200" y="4114755"/>
                <a:ext cx="830580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What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is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the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amount</m:t>
                      </m:r>
                      <m:r>
                        <a:rPr lang="en-US" sz="200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smtClean="0">
                          <a:latin typeface="Cambria Math" charset="0"/>
                        </a:rPr>
                        <m:t>of</m:t>
                      </m:r>
                      <m:r>
                        <a:rPr lang="en-US" sz="200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Interest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Paid</m:t>
                      </m:r>
                      <m:r>
                        <a:rPr lang="en-US" sz="200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from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time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charset="0"/>
                        </a:rPr>
                        <m:t>𝑡</m:t>
                      </m:r>
                      <m:r>
                        <a:rPr lang="en-US" sz="2000" b="0" i="1" smtClean="0">
                          <a:latin typeface="Cambria Math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charset="0"/>
                        </a:rPr>
                        <m:t>𝑘</m:t>
                      </m:r>
                      <m:r>
                        <a:rPr lang="en-US" sz="2000" b="0" i="1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to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time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charset="0"/>
                        </a:rPr>
                        <m:t>𝑡</m:t>
                      </m:r>
                      <m:r>
                        <a:rPr lang="en-US" sz="2000" b="0" i="1" smtClean="0">
                          <a:latin typeface="Cambria Math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charset="0"/>
                        </a:rPr>
                        <m:t>𝑚</m:t>
                      </m:r>
                      <m:r>
                        <a:rPr lang="en-US" sz="2000" b="0" i="1" smtClean="0">
                          <a:latin typeface="Cambria Math" charset="0"/>
                        </a:rPr>
                        <m:t>?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4114755"/>
                <a:ext cx="8305800" cy="400110"/>
              </a:xfrm>
              <a:prstGeom prst="rect">
                <a:avLst/>
              </a:prstGeom>
              <a:blipFill rotWithShape="0">
                <a:blip r:embed="rId20"/>
                <a:stretch>
                  <a:fillRect t="-98485" b="-1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2438400" y="4800600"/>
                <a:ext cx="1828800" cy="9918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is-I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0" i="1" smtClean="0">
                              <a:latin typeface="Cambria Math" charset="0"/>
                            </a:rPr>
                            <m:t>𝑗</m:t>
                          </m:r>
                          <m:r>
                            <a:rPr lang="en-US" sz="2000" b="0" i="1" smtClean="0">
                              <a:latin typeface="Cambria Math" charset="0"/>
                            </a:rPr>
                            <m:t>=</m:t>
                          </m:r>
                          <m:r>
                            <a:rPr lang="en-US" sz="2000" b="0" i="1" smtClean="0">
                              <a:latin typeface="Cambria Math" charset="0"/>
                            </a:rPr>
                            <m:t>𝑘</m:t>
                          </m:r>
                          <m:r>
                            <a:rPr lang="en-US" sz="2000" b="0" i="1" smtClean="0">
                              <a:latin typeface="Cambria Math" charset="0"/>
                            </a:rPr>
                            <m:t>+1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charset="0"/>
                            </a:rPr>
                            <m:t>𝑚</m:t>
                          </m:r>
                        </m:sup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4800600"/>
                <a:ext cx="1828800" cy="991810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3657600" y="4800600"/>
                <a:ext cx="1828800" cy="9918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is-I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0" i="1" smtClean="0">
                              <a:latin typeface="Cambria Math" charset="0"/>
                            </a:rPr>
                            <m:t>𝑗</m:t>
                          </m:r>
                          <m:r>
                            <a:rPr lang="en-US" sz="2000" b="0" i="1" smtClean="0">
                              <a:latin typeface="Cambria Math" charset="0"/>
                            </a:rPr>
                            <m:t>=</m:t>
                          </m:r>
                          <m:r>
                            <a:rPr lang="en-US" sz="2000" b="0" i="1" smtClean="0">
                              <a:latin typeface="Cambria Math" charset="0"/>
                            </a:rPr>
                            <m:t>𝑘</m:t>
                          </m:r>
                          <m:r>
                            <a:rPr lang="en-US" sz="2000" b="0" i="1" smtClean="0">
                              <a:latin typeface="Cambria Math" charset="0"/>
                            </a:rPr>
                            <m:t>+1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charset="0"/>
                            </a:rPr>
                            <m:t>𝑚</m:t>
                          </m:r>
                        </m:sup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  <m:r>
                        <a:rPr lang="en-US" sz="2000" b="0" i="1" smtClean="0">
                          <a:latin typeface="Cambria Math" charset="0"/>
                        </a:rPr>
                        <m:t> −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0" y="4800600"/>
                <a:ext cx="1828800" cy="991810"/>
              </a:xfrm>
              <a:prstGeom prst="rect">
                <a:avLst/>
              </a:prstGeom>
              <a:blipFill rotWithShape="0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5029200" y="5105400"/>
                <a:ext cx="1828800" cy="4138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</a:rPr>
                        <m:t>(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charset="0"/>
                            </a:rPr>
                            <m:t>𝑘</m:t>
                          </m:r>
                        </m:sub>
                      </m:sSub>
                      <m:r>
                        <a:rPr lang="en-US" sz="2000" b="0" i="1" smtClean="0">
                          <a:latin typeface="Cambria Math" charset="0"/>
                        </a:rPr>
                        <m:t>−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𝑚</m:t>
                          </m:r>
                        </m:sub>
                      </m:sSub>
                      <m:r>
                        <a:rPr lang="en-US" sz="20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0" y="5105400"/>
                <a:ext cx="1828800" cy="413896"/>
              </a:xfrm>
              <a:prstGeom prst="rect">
                <a:avLst/>
              </a:prstGeom>
              <a:blipFill rotWithShape="0">
                <a:blip r:embed="rId23"/>
                <a:stretch>
                  <a:fillRect b="-119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68728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/>
          <p:cNvSpPr txBox="1">
            <a:spLocks/>
          </p:cNvSpPr>
          <p:nvPr/>
        </p:nvSpPr>
        <p:spPr>
          <a:xfrm>
            <a:off x="457200" y="1494000"/>
            <a:ext cx="80010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57150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sz="2000" dirty="0">
              <a:solidFill>
                <a:schemeClr val="tx1"/>
              </a:solidFill>
              <a:latin typeface="Bold sand ms"/>
            </a:endParaRPr>
          </a:p>
        </p:txBody>
      </p:sp>
      <p:cxnSp>
        <p:nvCxnSpPr>
          <p:cNvPr id="5" name="Straight Arrow Connector 4"/>
          <p:cNvCxnSpPr>
            <a:cxnSpLocks/>
          </p:cNvCxnSpPr>
          <p:nvPr/>
        </p:nvCxnSpPr>
        <p:spPr>
          <a:xfrm flipV="1">
            <a:off x="1460020" y="2953423"/>
            <a:ext cx="6189098" cy="1837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319528" y="2286000"/>
                <a:ext cx="576072" cy="369332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9528" y="2286000"/>
                <a:ext cx="576072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/>
          <p:cNvCxnSpPr>
            <a:cxnSpLocks/>
          </p:cNvCxnSpPr>
          <p:nvPr/>
        </p:nvCxnSpPr>
        <p:spPr>
          <a:xfrm>
            <a:off x="2590800" y="2819400"/>
            <a:ext cx="0" cy="33607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cxnSpLocks/>
          </p:cNvCxnSpPr>
          <p:nvPr/>
        </p:nvCxnSpPr>
        <p:spPr>
          <a:xfrm>
            <a:off x="3352800" y="2819400"/>
            <a:ext cx="0" cy="33607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cxnSpLocks/>
          </p:cNvCxnSpPr>
          <p:nvPr/>
        </p:nvCxnSpPr>
        <p:spPr>
          <a:xfrm>
            <a:off x="4724400" y="2819400"/>
            <a:ext cx="0" cy="33607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849624" y="2286000"/>
                <a:ext cx="3810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⋯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9624" y="2286000"/>
                <a:ext cx="381000" cy="400110"/>
              </a:xfrm>
              <a:prstGeom prst="rect">
                <a:avLst/>
              </a:prstGeom>
              <a:blipFill rotWithShape="0">
                <a:blip r:embed="rId4"/>
                <a:stretch>
                  <a:fillRect t="-98485" r="-30645" b="-1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081528" y="2286000"/>
                <a:ext cx="576072" cy="369332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1528" y="2286000"/>
                <a:ext cx="576072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/>
          <p:cNvCxnSpPr>
            <a:cxnSpLocks/>
          </p:cNvCxnSpPr>
          <p:nvPr/>
        </p:nvCxnSpPr>
        <p:spPr>
          <a:xfrm>
            <a:off x="1828800" y="2819400"/>
            <a:ext cx="0" cy="33607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cxnSpLocks/>
          </p:cNvCxnSpPr>
          <p:nvPr/>
        </p:nvCxnSpPr>
        <p:spPr>
          <a:xfrm>
            <a:off x="4712180" y="3215640"/>
            <a:ext cx="12220" cy="365760"/>
          </a:xfrm>
          <a:prstGeom prst="line">
            <a:avLst/>
          </a:prstGeom>
          <a:ln w="25400">
            <a:solidFill>
              <a:schemeClr val="accent1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601378" y="3657600"/>
                <a:ext cx="34471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1378" y="3657600"/>
                <a:ext cx="344710" cy="307777"/>
              </a:xfrm>
              <a:prstGeom prst="rect">
                <a:avLst/>
              </a:prstGeom>
              <a:blipFill rotWithShape="0">
                <a:blip r:embed="rId7"/>
                <a:stretch>
                  <a:fillRect l="-17857" r="-8929" b="-1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876800" y="3657600"/>
                <a:ext cx="3753271" cy="3215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0" smtClean="0">
                          <a:latin typeface="Cambria Math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balance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just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a:rPr lang="en-US" sz="2000" b="1" i="0" smtClean="0">
                          <a:latin typeface="Cambria Math" charset="0"/>
                        </a:rPr>
                        <m:t>𝐚𝐟𝐭𝐞𝐫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𝑘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charset="0"/>
                            </a:rPr>
                            <m:t>th</m:t>
                          </m:r>
                        </m:sup>
                      </m:sSup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payment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00" y="3657600"/>
                <a:ext cx="3753271" cy="321563"/>
              </a:xfrm>
              <a:prstGeom prst="rect">
                <a:avLst/>
              </a:prstGeom>
              <a:blipFill rotWithShape="0">
                <a:blip r:embed="rId8"/>
                <a:stretch>
                  <a:fillRect t="-132075" r="-1136" b="-169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Connector 21"/>
          <p:cNvCxnSpPr>
            <a:cxnSpLocks/>
          </p:cNvCxnSpPr>
          <p:nvPr/>
        </p:nvCxnSpPr>
        <p:spPr>
          <a:xfrm>
            <a:off x="1828800" y="3215640"/>
            <a:ext cx="12220" cy="365760"/>
          </a:xfrm>
          <a:prstGeom prst="line">
            <a:avLst/>
          </a:prstGeom>
          <a:ln w="25400">
            <a:solidFill>
              <a:schemeClr val="accent1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752600" y="3657600"/>
                <a:ext cx="19922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charset="0"/>
                        </a:rPr>
                        <m:t>𝐿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3657600"/>
                <a:ext cx="199222" cy="307777"/>
              </a:xfrm>
              <a:prstGeom prst="rect">
                <a:avLst/>
              </a:prstGeom>
              <a:blipFill rotWithShape="0">
                <a:blip r:embed="rId9"/>
                <a:stretch>
                  <a:fillRect l="-31250" r="-28125" b="-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905000" y="3657600"/>
                <a:ext cx="169507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0" smtClean="0">
                          <a:latin typeface="Cambria Math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loan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amount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3657600"/>
                <a:ext cx="1695079" cy="307777"/>
              </a:xfrm>
              <a:prstGeom prst="rect">
                <a:avLst/>
              </a:prstGeom>
              <a:blipFill rotWithShape="0">
                <a:blip r:embed="rId6"/>
                <a:stretch>
                  <a:fillRect l="-1439" t="-146000" r="-2518" b="-18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itle 1"/>
          <p:cNvSpPr txBox="1">
            <a:spLocks/>
          </p:cNvSpPr>
          <p:nvPr/>
        </p:nvSpPr>
        <p:spPr>
          <a:xfrm>
            <a:off x="228600" y="228600"/>
            <a:ext cx="8686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r>
              <a:rPr lang="en-US" b="1" dirty="0">
                <a:latin typeface="Bold sand ms"/>
              </a:rPr>
              <a:t>Determining Loan Balances</a:t>
            </a:r>
          </a:p>
        </p:txBody>
      </p:sp>
      <p:cxnSp>
        <p:nvCxnSpPr>
          <p:cNvPr id="21" name="Straight Connector 20"/>
          <p:cNvCxnSpPr>
            <a:cxnSpLocks/>
          </p:cNvCxnSpPr>
          <p:nvPr/>
        </p:nvCxnSpPr>
        <p:spPr>
          <a:xfrm>
            <a:off x="5486400" y="2819400"/>
            <a:ext cx="0" cy="33607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cxnSpLocks/>
          </p:cNvCxnSpPr>
          <p:nvPr/>
        </p:nvCxnSpPr>
        <p:spPr>
          <a:xfrm>
            <a:off x="7086600" y="2819400"/>
            <a:ext cx="0" cy="33607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419600" y="2286000"/>
                <a:ext cx="576072" cy="369332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2286000"/>
                <a:ext cx="576072" cy="36933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1676400" y="4416623"/>
                <a:ext cx="178574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0" smtClean="0">
                          <a:latin typeface="Cambria Math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Retrospective</m:t>
                      </m:r>
                      <m:r>
                        <a:rPr lang="en-US" sz="2000" b="0" i="0" smtClean="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4416623"/>
                <a:ext cx="1785745" cy="307777"/>
              </a:xfrm>
              <a:prstGeom prst="rect">
                <a:avLst/>
              </a:prstGeom>
              <a:blipFill rotWithShape="0">
                <a:blip r:embed="rId11"/>
                <a:stretch>
                  <a:fillRect l="-4778" t="-4000" r="-4778" b="-3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3505200" y="4416623"/>
                <a:ext cx="381559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charset="0"/>
                            </a:rPr>
                            <m:t>𝑘</m:t>
                          </m:r>
                        </m:sub>
                      </m:sSub>
                      <m:r>
                        <a:rPr lang="en-US" sz="2000" b="0" i="1" smtClean="0">
                          <a:latin typeface="Cambria Math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charset="0"/>
                        </a:rPr>
                        <m:t>𝐴𝑉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𝐿</m:t>
                          </m:r>
                        </m:e>
                      </m:d>
                      <m:r>
                        <a:rPr lang="en-US" sz="2000" b="0" i="1" smtClean="0">
                          <a:latin typeface="Cambria Math" charset="0"/>
                        </a:rPr>
                        <m:t>−</m:t>
                      </m:r>
                      <m:r>
                        <a:rPr lang="en-US" sz="2000" b="0" i="1" smtClean="0">
                          <a:latin typeface="Cambria Math" charset="0"/>
                        </a:rPr>
                        <m:t>𝐴𝑉</m:t>
                      </m:r>
                      <m:r>
                        <a:rPr lang="en-US" sz="2000" b="0" i="1" smtClean="0">
                          <a:latin typeface="Cambria Math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Past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Payments</m:t>
                      </m:r>
                      <m:r>
                        <a:rPr lang="en-US" sz="2000" b="0" i="0" smtClean="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200" y="4416623"/>
                <a:ext cx="3815596" cy="307777"/>
              </a:xfrm>
              <a:prstGeom prst="rect">
                <a:avLst/>
              </a:prstGeom>
              <a:blipFill rotWithShape="0">
                <a:blip r:embed="rId12"/>
                <a:stretch>
                  <a:fillRect l="-958" t="-146000" r="-1917" b="-18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3429000" y="5020709"/>
                <a:ext cx="4168705" cy="3132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charset="0"/>
                            </a:rPr>
                            <m:t>𝑘</m:t>
                          </m:r>
                        </m:sub>
                      </m:sSub>
                      <m:r>
                        <a:rPr lang="en-US" sz="2000" b="0" i="1" smtClean="0">
                          <a:latin typeface="Cambria Math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charset="0"/>
                        </a:rPr>
                        <m:t>𝐿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(1+</m:t>
                          </m:r>
                          <m:r>
                            <a:rPr lang="en-US" sz="2000" b="0" i="1" smtClean="0">
                              <a:latin typeface="Cambria Math" charset="0"/>
                            </a:rPr>
                            <m:t>𝑖</m:t>
                          </m:r>
                          <m:r>
                            <a:rPr lang="en-US" sz="2000" b="0" i="1" smtClean="0">
                              <a:latin typeface="Cambria Math" charset="0"/>
                            </a:rPr>
                            <m:t>)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charset="0"/>
                            </a:rPr>
                            <m:t>𝑘</m:t>
                          </m:r>
                        </m:sup>
                      </m:sSup>
                      <m:r>
                        <a:rPr lang="en-US" sz="2000" b="0" i="1" smtClean="0">
                          <a:latin typeface="Cambria Math" charset="0"/>
                        </a:rPr>
                        <m:t>−</m:t>
                      </m:r>
                      <m:r>
                        <a:rPr lang="en-US" sz="2000" b="0" i="1" smtClean="0">
                          <a:latin typeface="Cambria Math" charset="0"/>
                        </a:rPr>
                        <m:t>𝐴𝑉</m:t>
                      </m:r>
                      <m:r>
                        <a:rPr lang="en-US" sz="2000" b="0" i="1" smtClean="0">
                          <a:latin typeface="Cambria Math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Past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Payments</m:t>
                      </m:r>
                      <m:r>
                        <a:rPr lang="en-US" sz="2000" b="0" i="0" smtClean="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5020709"/>
                <a:ext cx="4168705" cy="313291"/>
              </a:xfrm>
              <a:prstGeom prst="rect">
                <a:avLst/>
              </a:prstGeom>
              <a:blipFill rotWithShape="0">
                <a:blip r:embed="rId13"/>
                <a:stretch>
                  <a:fillRect t="-141176" r="-146" b="-176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5212080" y="2286000"/>
                <a:ext cx="579120" cy="369332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2080" y="2286000"/>
                <a:ext cx="579120" cy="369332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6815328" y="2286000"/>
                <a:ext cx="576072" cy="369332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5328" y="2286000"/>
                <a:ext cx="576072" cy="369332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6096000" y="2286000"/>
                <a:ext cx="3810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⋯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2286000"/>
                <a:ext cx="381000" cy="400110"/>
              </a:xfrm>
              <a:prstGeom prst="rect">
                <a:avLst/>
              </a:prstGeom>
              <a:blipFill rotWithShape="0">
                <a:blip r:embed="rId16"/>
                <a:stretch>
                  <a:fillRect t="-98485" r="-28571" b="-1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257359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/>
          <p:cNvSpPr txBox="1">
            <a:spLocks/>
          </p:cNvSpPr>
          <p:nvPr/>
        </p:nvSpPr>
        <p:spPr>
          <a:xfrm>
            <a:off x="457200" y="1494000"/>
            <a:ext cx="80010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57150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165100">
              <a:spcBef>
                <a:spcPts val="900"/>
              </a:spcBef>
            </a:pPr>
            <a:endParaRPr lang="en-US" sz="2000" dirty="0">
              <a:solidFill>
                <a:schemeClr val="tx1"/>
              </a:solidFill>
              <a:latin typeface="Bold sand ms"/>
            </a:endParaRPr>
          </a:p>
          <a:p>
            <a:pPr marL="0" indent="0">
              <a:buFont typeface="Arial" pitchFamily="34" charset="0"/>
              <a:buNone/>
            </a:pPr>
            <a:endParaRPr lang="en-US" sz="2000" dirty="0">
              <a:solidFill>
                <a:schemeClr val="tx1"/>
              </a:solidFill>
              <a:latin typeface="Bold sand m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1"/>
              <p:cNvSpPr txBox="1">
                <a:spLocks/>
              </p:cNvSpPr>
              <p:nvPr/>
            </p:nvSpPr>
            <p:spPr>
              <a:xfrm>
                <a:off x="228600" y="228600"/>
                <a:ext cx="8686800" cy="11430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spcAft>
                    <a:spcPts val="1200"/>
                  </a:spcAft>
                </a:pPr>
                <a:r>
                  <a:rPr lang="en-US" b="1" dirty="0">
                    <a:latin typeface="Bold sand m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charset="0"/>
                          </a:rPr>
                          <m:t>𝑰</m:t>
                        </m:r>
                      </m:e>
                      <m:sub>
                        <m:r>
                          <a:rPr lang="en-US" b="1" i="1" smtClean="0">
                            <a:latin typeface="Cambria Math" charset="0"/>
                          </a:rPr>
                          <m:t>𝒌</m:t>
                        </m:r>
                      </m:sub>
                    </m:sSub>
                  </m:oMath>
                </a14:m>
                <a:r>
                  <a:rPr lang="en-US" b="1" dirty="0">
                    <a:latin typeface="Bold sand ms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charset="0"/>
                          </a:rPr>
                          <m:t>𝑷</m:t>
                        </m:r>
                      </m:e>
                      <m:sub>
                        <m:r>
                          <a:rPr lang="en-US" b="1" i="1">
                            <a:latin typeface="Cambria Math" charset="0"/>
                          </a:rPr>
                          <m:t>𝒌</m:t>
                        </m:r>
                      </m:sub>
                    </m:sSub>
                    <m:r>
                      <a:rPr lang="en-US" b="1" i="1">
                        <a:latin typeface="Cambria Math" charset="0"/>
                      </a:rPr>
                      <m:t> </m:t>
                    </m:r>
                  </m:oMath>
                </a14:m>
                <a:endParaRPr lang="en-US" b="1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4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28600"/>
                <a:ext cx="8686800" cy="1143000"/>
              </a:xfrm>
              <a:prstGeom prst="rect">
                <a:avLst/>
              </a:prstGeom>
              <a:blipFill rotWithShape="0">
                <a:blip r:embed="rId3"/>
                <a:stretch>
                  <a:fillRect b="-96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447800" y="1494000"/>
                <a:ext cx="6324600" cy="4138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charset="0"/>
                            </a:rPr>
                            <m:t>𝐼</m:t>
                          </m:r>
                        </m:e>
                        <m:sub>
                          <m:r>
                            <a:rPr lang="en-US" sz="2000" i="1">
                              <a:latin typeface="Cambria Math" charset="0"/>
                            </a:rPr>
                            <m:t>𝑘</m:t>
                          </m:r>
                        </m:sub>
                      </m:sSub>
                      <m:r>
                        <a:rPr lang="en-US" sz="2000">
                          <a:latin typeface="Cambria Math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charset="0"/>
                        </a:rPr>
                        <m:t>Amount</m:t>
                      </m:r>
                      <m:r>
                        <a:rPr lang="en-US" sz="200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charset="0"/>
                        </a:rPr>
                        <m:t>of</m:t>
                      </m:r>
                      <m:r>
                        <a:rPr lang="en-US" sz="200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charset="0"/>
                        </a:rPr>
                        <m:t>Interest</m:t>
                      </m:r>
                      <m:r>
                        <a:rPr lang="en-US" sz="200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charset="0"/>
                        </a:rPr>
                        <m:t>Paid</m:t>
                      </m:r>
                      <m:r>
                        <a:rPr lang="en-US" sz="200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charset="0"/>
                        </a:rPr>
                        <m:t>during</m:t>
                      </m:r>
                      <m:r>
                        <a:rPr lang="en-US" sz="200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charset="0"/>
                        </a:rPr>
                        <m:t>the</m:t>
                      </m:r>
                      <m:r>
                        <a:rPr lang="en-US" sz="2000">
                          <a:latin typeface="Cambria Math" charset="0"/>
                        </a:rPr>
                        <m:t> 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charset="0"/>
                            </a:rPr>
                            <m:t>𝑘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2000">
                              <a:latin typeface="Cambria Math" charset="0"/>
                            </a:rPr>
                            <m:t>th</m:t>
                          </m:r>
                        </m:sup>
                      </m:sSup>
                      <m:r>
                        <a:rPr lang="en-US" sz="2000" i="1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charset="0"/>
                        </a:rPr>
                        <m:t>period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1494000"/>
                <a:ext cx="6324600" cy="413896"/>
              </a:xfrm>
              <a:prstGeom prst="rect">
                <a:avLst/>
              </a:prstGeom>
              <a:blipFill rotWithShape="0">
                <a:blip r:embed="rId4"/>
                <a:stretch>
                  <a:fillRect t="-91176" b="-1220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200400" y="1905000"/>
                <a:ext cx="2667000" cy="4138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charset="0"/>
                            </a:rPr>
                            <m:t>𝐼</m:t>
                          </m:r>
                        </m:e>
                        <m:sub>
                          <m:r>
                            <a:rPr lang="en-US" sz="2000" i="1">
                              <a:latin typeface="Cambria Math" charset="0"/>
                            </a:rPr>
                            <m:t>𝑘</m:t>
                          </m:r>
                        </m:sub>
                      </m:sSub>
                      <m:r>
                        <a:rPr lang="en-US" sz="2000" b="0" i="1" smtClean="0">
                          <a:latin typeface="Cambria Math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charset="0"/>
                        </a:rPr>
                        <m:t>𝑖</m:t>
                      </m:r>
                      <m:r>
                        <a:rPr lang="en-US" sz="20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𝑘</m:t>
                          </m:r>
                          <m:r>
                            <a:rPr lang="en-US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1905000"/>
                <a:ext cx="2667000" cy="41389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447800" y="2362200"/>
                <a:ext cx="6324600" cy="4138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1" smtClean="0">
                              <a:latin typeface="Cambria Math" charset="0"/>
                            </a:rPr>
                            <m:t>P</m:t>
                          </m:r>
                        </m:e>
                        <m:sub>
                          <m:r>
                            <a:rPr lang="en-US" sz="2000" i="1">
                              <a:latin typeface="Cambria Math" charset="0"/>
                            </a:rPr>
                            <m:t>𝑘</m:t>
                          </m:r>
                        </m:sub>
                      </m:sSub>
                      <m:r>
                        <a:rPr lang="en-US" sz="2000">
                          <a:latin typeface="Cambria Math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charset="0"/>
                        </a:rPr>
                        <m:t>Amount</m:t>
                      </m:r>
                      <m:r>
                        <a:rPr lang="en-US" sz="200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charset="0"/>
                        </a:rPr>
                        <m:t>of</m:t>
                      </m:r>
                      <m:r>
                        <a:rPr lang="en-US" sz="200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Principal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Repaid</m:t>
                      </m:r>
                      <m:r>
                        <a:rPr lang="en-US" sz="200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with</m:t>
                      </m:r>
                      <m:r>
                        <a:rPr lang="en-US" sz="200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charset="0"/>
                        </a:rPr>
                        <m:t>the</m:t>
                      </m:r>
                      <m:r>
                        <a:rPr lang="en-US" sz="2000">
                          <a:latin typeface="Cambria Math" charset="0"/>
                        </a:rPr>
                        <m:t> 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charset="0"/>
                            </a:rPr>
                            <m:t>𝑘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2000">
                              <a:latin typeface="Cambria Math" charset="0"/>
                            </a:rPr>
                            <m:t>th</m:t>
                          </m:r>
                        </m:sup>
                      </m:sSup>
                      <m:r>
                        <a:rPr lang="en-US" sz="2000" i="1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charset="0"/>
                        </a:rPr>
                        <m:t>p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ayment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2362200"/>
                <a:ext cx="6324600" cy="413896"/>
              </a:xfrm>
              <a:prstGeom prst="rect">
                <a:avLst/>
              </a:prstGeom>
              <a:blipFill rotWithShape="0">
                <a:blip r:embed="rId6"/>
                <a:stretch>
                  <a:fillRect t="-94030" b="-123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667000" y="3048000"/>
                <a:ext cx="1828800" cy="4138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sz="2000" i="1">
                              <a:latin typeface="Cambria Math" charset="0"/>
                            </a:rPr>
                            <m:t>𝑘</m:t>
                          </m:r>
                        </m:sub>
                      </m:sSub>
                      <m:r>
                        <a:rPr lang="en-US" sz="2000" b="0" i="1" smtClean="0"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𝐶</m:t>
                          </m:r>
                        </m:e>
                        <m:sub>
                          <m:r>
                            <a:rPr lang="en-US" sz="2000" i="1">
                              <a:latin typeface="Cambria Math" charset="0"/>
                            </a:rPr>
                            <m:t>𝑘</m:t>
                          </m:r>
                        </m:sub>
                      </m:sSub>
                      <m:r>
                        <a:rPr lang="en-US" sz="2000" b="0" i="1" smtClean="0">
                          <a:latin typeface="Cambria Math" charset="0"/>
                        </a:rPr>
                        <m:t>−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𝐼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0" y="3048000"/>
                <a:ext cx="1828800" cy="413896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4876800" y="2743200"/>
                <a:ext cx="1828800" cy="9326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</a:rPr>
                        <m:t>𝐿</m:t>
                      </m:r>
                      <m:r>
                        <a:rPr lang="en-US" sz="2000" b="0" i="1" smtClean="0">
                          <a:latin typeface="Cambria Math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is-I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0" i="1" smtClean="0">
                              <a:latin typeface="Cambria Math" charset="0"/>
                            </a:rPr>
                            <m:t>𝑘</m:t>
                          </m:r>
                          <m:r>
                            <a:rPr lang="en-US" sz="2000" b="0" i="1" smtClean="0">
                              <a:latin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charset="0"/>
                                </a:rPr>
                                <m:t>𝑘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00" y="2743200"/>
                <a:ext cx="1828800" cy="932628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371600" y="3733800"/>
                <a:ext cx="670560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smtClean="0">
                          <a:latin typeface="Cambria Math" charset="0"/>
                        </a:rPr>
                        <m:t>Amount</m:t>
                      </m:r>
                      <m:r>
                        <a:rPr lang="en-US" sz="200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smtClean="0">
                          <a:latin typeface="Cambria Math" charset="0"/>
                        </a:rPr>
                        <m:t>of</m:t>
                      </m:r>
                      <m:r>
                        <a:rPr lang="en-US" sz="200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Principal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Repaid</m:t>
                      </m:r>
                      <m:r>
                        <a:rPr lang="en-US" sz="200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from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time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charset="0"/>
                        </a:rPr>
                        <m:t>𝑡</m:t>
                      </m:r>
                      <m:r>
                        <a:rPr lang="en-US" sz="2000" b="0" i="1" smtClean="0">
                          <a:latin typeface="Cambria Math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charset="0"/>
                        </a:rPr>
                        <m:t>𝑘</m:t>
                      </m:r>
                      <m:r>
                        <a:rPr lang="en-US" sz="2000" b="0" i="1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to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time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charset="0"/>
                        </a:rPr>
                        <m:t>𝑡</m:t>
                      </m:r>
                      <m:r>
                        <a:rPr lang="en-US" sz="2000" b="0" i="1" smtClean="0">
                          <a:latin typeface="Cambria Math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charset="0"/>
                        </a:rPr>
                        <m:t>𝑚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3733800"/>
                <a:ext cx="6705600" cy="400110"/>
              </a:xfrm>
              <a:prstGeom prst="rect">
                <a:avLst/>
              </a:prstGeom>
              <a:blipFill rotWithShape="0">
                <a:blip r:embed="rId9"/>
                <a:stretch>
                  <a:fillRect t="-101538" b="-126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814328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/>
          <p:cNvSpPr txBox="1">
            <a:spLocks/>
          </p:cNvSpPr>
          <p:nvPr/>
        </p:nvSpPr>
        <p:spPr>
          <a:xfrm>
            <a:off x="457200" y="1494000"/>
            <a:ext cx="80010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57150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165100">
              <a:spcBef>
                <a:spcPts val="900"/>
              </a:spcBef>
            </a:pPr>
            <a:endParaRPr lang="en-US" sz="2000" dirty="0">
              <a:solidFill>
                <a:schemeClr val="tx1"/>
              </a:solidFill>
              <a:latin typeface="Bold sand ms"/>
            </a:endParaRPr>
          </a:p>
          <a:p>
            <a:pPr marL="0" indent="0">
              <a:buFont typeface="Arial" pitchFamily="34" charset="0"/>
              <a:buNone/>
            </a:pPr>
            <a:endParaRPr lang="en-US" sz="2000" dirty="0">
              <a:solidFill>
                <a:schemeClr val="tx1"/>
              </a:solidFill>
              <a:latin typeface="Bold sand m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1"/>
              <p:cNvSpPr txBox="1">
                <a:spLocks/>
              </p:cNvSpPr>
              <p:nvPr/>
            </p:nvSpPr>
            <p:spPr>
              <a:xfrm>
                <a:off x="228600" y="228600"/>
                <a:ext cx="8686800" cy="11430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spcAft>
                    <a:spcPts val="1200"/>
                  </a:spcAft>
                </a:pPr>
                <a:r>
                  <a:rPr lang="en-US" b="1" dirty="0">
                    <a:latin typeface="Bold sand m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charset="0"/>
                          </a:rPr>
                          <m:t>𝑰</m:t>
                        </m:r>
                      </m:e>
                      <m:sub>
                        <m:r>
                          <a:rPr lang="en-US" b="1" i="1" smtClean="0">
                            <a:latin typeface="Cambria Math" charset="0"/>
                          </a:rPr>
                          <m:t>𝒌</m:t>
                        </m:r>
                      </m:sub>
                    </m:sSub>
                  </m:oMath>
                </a14:m>
                <a:r>
                  <a:rPr lang="en-US" b="1" dirty="0">
                    <a:latin typeface="Bold sand ms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charset="0"/>
                          </a:rPr>
                          <m:t>𝑷</m:t>
                        </m:r>
                      </m:e>
                      <m:sub>
                        <m:r>
                          <a:rPr lang="en-US" b="1" i="1">
                            <a:latin typeface="Cambria Math" charset="0"/>
                          </a:rPr>
                          <m:t>𝒌</m:t>
                        </m:r>
                      </m:sub>
                    </m:sSub>
                    <m:r>
                      <a:rPr lang="en-US" b="1" i="1">
                        <a:latin typeface="Cambria Math" charset="0"/>
                      </a:rPr>
                      <m:t> </m:t>
                    </m:r>
                  </m:oMath>
                </a14:m>
                <a:endParaRPr lang="en-US" b="1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4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28600"/>
                <a:ext cx="8686800" cy="1143000"/>
              </a:xfrm>
              <a:prstGeom prst="rect">
                <a:avLst/>
              </a:prstGeom>
              <a:blipFill rotWithShape="0">
                <a:blip r:embed="rId3"/>
                <a:stretch>
                  <a:fillRect b="-96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447800" y="1494000"/>
                <a:ext cx="6324600" cy="4138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charset="0"/>
                            </a:rPr>
                            <m:t>𝐼</m:t>
                          </m:r>
                        </m:e>
                        <m:sub>
                          <m:r>
                            <a:rPr lang="en-US" sz="2000" i="1">
                              <a:latin typeface="Cambria Math" charset="0"/>
                            </a:rPr>
                            <m:t>𝑘</m:t>
                          </m:r>
                        </m:sub>
                      </m:sSub>
                      <m:r>
                        <a:rPr lang="en-US" sz="2000">
                          <a:latin typeface="Cambria Math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charset="0"/>
                        </a:rPr>
                        <m:t>Amount</m:t>
                      </m:r>
                      <m:r>
                        <a:rPr lang="en-US" sz="200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charset="0"/>
                        </a:rPr>
                        <m:t>of</m:t>
                      </m:r>
                      <m:r>
                        <a:rPr lang="en-US" sz="200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charset="0"/>
                        </a:rPr>
                        <m:t>Interest</m:t>
                      </m:r>
                      <m:r>
                        <a:rPr lang="en-US" sz="200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charset="0"/>
                        </a:rPr>
                        <m:t>Paid</m:t>
                      </m:r>
                      <m:r>
                        <a:rPr lang="en-US" sz="200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charset="0"/>
                        </a:rPr>
                        <m:t>during</m:t>
                      </m:r>
                      <m:r>
                        <a:rPr lang="en-US" sz="200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charset="0"/>
                        </a:rPr>
                        <m:t>the</m:t>
                      </m:r>
                      <m:r>
                        <a:rPr lang="en-US" sz="2000">
                          <a:latin typeface="Cambria Math" charset="0"/>
                        </a:rPr>
                        <m:t> 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charset="0"/>
                            </a:rPr>
                            <m:t>𝑘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2000">
                              <a:latin typeface="Cambria Math" charset="0"/>
                            </a:rPr>
                            <m:t>th</m:t>
                          </m:r>
                        </m:sup>
                      </m:sSup>
                      <m:r>
                        <a:rPr lang="en-US" sz="2000" i="1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charset="0"/>
                        </a:rPr>
                        <m:t>period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1494000"/>
                <a:ext cx="6324600" cy="413896"/>
              </a:xfrm>
              <a:prstGeom prst="rect">
                <a:avLst/>
              </a:prstGeom>
              <a:blipFill rotWithShape="0">
                <a:blip r:embed="rId4"/>
                <a:stretch>
                  <a:fillRect t="-91176" b="-1220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200400" y="1905000"/>
                <a:ext cx="2667000" cy="4138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charset="0"/>
                            </a:rPr>
                            <m:t>𝐼</m:t>
                          </m:r>
                        </m:e>
                        <m:sub>
                          <m:r>
                            <a:rPr lang="en-US" sz="2000" i="1">
                              <a:latin typeface="Cambria Math" charset="0"/>
                            </a:rPr>
                            <m:t>𝑘</m:t>
                          </m:r>
                        </m:sub>
                      </m:sSub>
                      <m:r>
                        <a:rPr lang="en-US" sz="2000" b="0" i="1" smtClean="0">
                          <a:latin typeface="Cambria Math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charset="0"/>
                        </a:rPr>
                        <m:t>𝑖</m:t>
                      </m:r>
                      <m:r>
                        <a:rPr lang="en-US" sz="20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𝑘</m:t>
                          </m:r>
                          <m:r>
                            <a:rPr lang="en-US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1905000"/>
                <a:ext cx="2667000" cy="41389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447800" y="2362200"/>
                <a:ext cx="6324600" cy="4138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1" smtClean="0">
                              <a:latin typeface="Cambria Math" charset="0"/>
                            </a:rPr>
                            <m:t>P</m:t>
                          </m:r>
                        </m:e>
                        <m:sub>
                          <m:r>
                            <a:rPr lang="en-US" sz="2000" i="1">
                              <a:latin typeface="Cambria Math" charset="0"/>
                            </a:rPr>
                            <m:t>𝑘</m:t>
                          </m:r>
                        </m:sub>
                      </m:sSub>
                      <m:r>
                        <a:rPr lang="en-US" sz="2000">
                          <a:latin typeface="Cambria Math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charset="0"/>
                        </a:rPr>
                        <m:t>Amount</m:t>
                      </m:r>
                      <m:r>
                        <a:rPr lang="en-US" sz="200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charset="0"/>
                        </a:rPr>
                        <m:t>of</m:t>
                      </m:r>
                      <m:r>
                        <a:rPr lang="en-US" sz="200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Principal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Repaid</m:t>
                      </m:r>
                      <m:r>
                        <a:rPr lang="en-US" sz="200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with</m:t>
                      </m:r>
                      <m:r>
                        <a:rPr lang="en-US" sz="200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charset="0"/>
                        </a:rPr>
                        <m:t>the</m:t>
                      </m:r>
                      <m:r>
                        <a:rPr lang="en-US" sz="2000">
                          <a:latin typeface="Cambria Math" charset="0"/>
                        </a:rPr>
                        <m:t> 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charset="0"/>
                            </a:rPr>
                            <m:t>𝑘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2000">
                              <a:latin typeface="Cambria Math" charset="0"/>
                            </a:rPr>
                            <m:t>th</m:t>
                          </m:r>
                        </m:sup>
                      </m:sSup>
                      <m:r>
                        <a:rPr lang="en-US" sz="2000" i="1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charset="0"/>
                        </a:rPr>
                        <m:t>p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ayment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2362200"/>
                <a:ext cx="6324600" cy="413896"/>
              </a:xfrm>
              <a:prstGeom prst="rect">
                <a:avLst/>
              </a:prstGeom>
              <a:blipFill rotWithShape="0">
                <a:blip r:embed="rId6"/>
                <a:stretch>
                  <a:fillRect t="-94030" b="-123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667000" y="3048000"/>
                <a:ext cx="1828800" cy="4138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sz="2000" i="1">
                              <a:latin typeface="Cambria Math" charset="0"/>
                            </a:rPr>
                            <m:t>𝑘</m:t>
                          </m:r>
                        </m:sub>
                      </m:sSub>
                      <m:r>
                        <a:rPr lang="en-US" sz="2000" b="0" i="1" smtClean="0"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𝐶</m:t>
                          </m:r>
                        </m:e>
                        <m:sub>
                          <m:r>
                            <a:rPr lang="en-US" sz="2000" i="1">
                              <a:latin typeface="Cambria Math" charset="0"/>
                            </a:rPr>
                            <m:t>𝑘</m:t>
                          </m:r>
                        </m:sub>
                      </m:sSub>
                      <m:r>
                        <a:rPr lang="en-US" sz="2000" b="0" i="1" smtClean="0">
                          <a:latin typeface="Cambria Math" charset="0"/>
                        </a:rPr>
                        <m:t>−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𝐼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0" y="3048000"/>
                <a:ext cx="1828800" cy="413896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4876800" y="2743200"/>
                <a:ext cx="1828800" cy="9326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</a:rPr>
                        <m:t>𝐿</m:t>
                      </m:r>
                      <m:r>
                        <a:rPr lang="en-US" sz="2000" b="0" i="1" smtClean="0">
                          <a:latin typeface="Cambria Math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is-I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0" i="1" smtClean="0">
                              <a:latin typeface="Cambria Math" charset="0"/>
                            </a:rPr>
                            <m:t>𝑘</m:t>
                          </m:r>
                          <m:r>
                            <a:rPr lang="en-US" sz="2000" b="0" i="1" smtClean="0">
                              <a:latin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charset="0"/>
                                </a:rPr>
                                <m:t>𝑘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00" y="2743200"/>
                <a:ext cx="1828800" cy="932628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371600" y="3733800"/>
                <a:ext cx="670560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smtClean="0">
                          <a:latin typeface="Cambria Math" charset="0"/>
                        </a:rPr>
                        <m:t>Amount</m:t>
                      </m:r>
                      <m:r>
                        <a:rPr lang="en-US" sz="200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smtClean="0">
                          <a:latin typeface="Cambria Math" charset="0"/>
                        </a:rPr>
                        <m:t>of</m:t>
                      </m:r>
                      <m:r>
                        <a:rPr lang="en-US" sz="200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Principal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Repaid</m:t>
                      </m:r>
                      <m:r>
                        <a:rPr lang="en-US" sz="200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from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time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charset="0"/>
                        </a:rPr>
                        <m:t>𝑡</m:t>
                      </m:r>
                      <m:r>
                        <a:rPr lang="en-US" sz="2000" b="0" i="1" smtClean="0">
                          <a:latin typeface="Cambria Math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charset="0"/>
                        </a:rPr>
                        <m:t>𝑘</m:t>
                      </m:r>
                      <m:r>
                        <a:rPr lang="en-US" sz="2000" b="0" i="1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to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time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charset="0"/>
                        </a:rPr>
                        <m:t>𝑡</m:t>
                      </m:r>
                      <m:r>
                        <a:rPr lang="en-US" sz="2000" b="0" i="1" smtClean="0">
                          <a:latin typeface="Cambria Math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charset="0"/>
                        </a:rPr>
                        <m:t>𝑚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3733800"/>
                <a:ext cx="6705600" cy="400110"/>
              </a:xfrm>
              <a:prstGeom prst="rect">
                <a:avLst/>
              </a:prstGeom>
              <a:blipFill rotWithShape="0">
                <a:blip r:embed="rId9"/>
                <a:stretch>
                  <a:fillRect t="-101538" b="-126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52400" y="4038600"/>
                <a:ext cx="1828800" cy="9674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is-I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0" i="1" smtClean="0">
                              <a:latin typeface="Cambria Math" charset="0"/>
                            </a:rPr>
                            <m:t>𝑗</m:t>
                          </m:r>
                          <m:r>
                            <a:rPr lang="en-US" sz="2000" b="0" i="1" smtClean="0">
                              <a:latin typeface="Cambria Math" charset="0"/>
                            </a:rPr>
                            <m:t>=</m:t>
                          </m:r>
                          <m:r>
                            <a:rPr lang="en-US" sz="2000" b="0" i="1" smtClean="0">
                              <a:latin typeface="Cambria Math" charset="0"/>
                            </a:rPr>
                            <m:t>𝑘</m:t>
                          </m:r>
                          <m:r>
                            <a:rPr lang="en-US" sz="2000" b="0" i="1" smtClean="0">
                              <a:latin typeface="Cambria Math" charset="0"/>
                            </a:rPr>
                            <m:t>+1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charset="0"/>
                            </a:rPr>
                            <m:t>𝑚</m:t>
                          </m:r>
                        </m:sup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4038600"/>
                <a:ext cx="1828800" cy="967444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295400" y="4343400"/>
                <a:ext cx="1828800" cy="4138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i="1">
                              <a:latin typeface="Cambria Math" charset="0"/>
                            </a:rPr>
                            <m:t>𝑘</m:t>
                          </m:r>
                        </m:sub>
                      </m:sSub>
                      <m:r>
                        <a:rPr lang="en-US" sz="2000" b="0" i="1" smtClean="0">
                          <a:latin typeface="Cambria Math" charset="0"/>
                        </a:rPr>
                        <m:t>−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4343400"/>
                <a:ext cx="1828800" cy="413896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253817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/>
          <p:cNvSpPr txBox="1">
            <a:spLocks/>
          </p:cNvSpPr>
          <p:nvPr/>
        </p:nvSpPr>
        <p:spPr>
          <a:xfrm>
            <a:off x="457200" y="1494000"/>
            <a:ext cx="80010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57150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165100">
              <a:spcBef>
                <a:spcPts val="900"/>
              </a:spcBef>
            </a:pPr>
            <a:endParaRPr lang="en-US" sz="2000" dirty="0">
              <a:solidFill>
                <a:schemeClr val="tx1"/>
              </a:solidFill>
              <a:latin typeface="Bold sand ms"/>
            </a:endParaRPr>
          </a:p>
          <a:p>
            <a:pPr marL="0" indent="0">
              <a:buFont typeface="Arial" pitchFamily="34" charset="0"/>
              <a:buNone/>
            </a:pPr>
            <a:endParaRPr lang="en-US" sz="2000" dirty="0">
              <a:solidFill>
                <a:schemeClr val="tx1"/>
              </a:solidFill>
              <a:latin typeface="Bold sand m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1"/>
              <p:cNvSpPr txBox="1">
                <a:spLocks/>
              </p:cNvSpPr>
              <p:nvPr/>
            </p:nvSpPr>
            <p:spPr>
              <a:xfrm>
                <a:off x="228600" y="228600"/>
                <a:ext cx="8686800" cy="11430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spcAft>
                    <a:spcPts val="1200"/>
                  </a:spcAft>
                </a:pPr>
                <a:r>
                  <a:rPr lang="en-US" b="1" dirty="0">
                    <a:latin typeface="Bold sand m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charset="0"/>
                          </a:rPr>
                          <m:t>𝑰</m:t>
                        </m:r>
                      </m:e>
                      <m:sub>
                        <m:r>
                          <a:rPr lang="en-US" b="1" i="1" smtClean="0">
                            <a:latin typeface="Cambria Math" charset="0"/>
                          </a:rPr>
                          <m:t>𝒌</m:t>
                        </m:r>
                      </m:sub>
                    </m:sSub>
                  </m:oMath>
                </a14:m>
                <a:r>
                  <a:rPr lang="en-US" b="1" dirty="0">
                    <a:latin typeface="Bold sand ms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charset="0"/>
                          </a:rPr>
                          <m:t>𝑷</m:t>
                        </m:r>
                      </m:e>
                      <m:sub>
                        <m:r>
                          <a:rPr lang="en-US" b="1" i="1">
                            <a:latin typeface="Cambria Math" charset="0"/>
                          </a:rPr>
                          <m:t>𝒌</m:t>
                        </m:r>
                      </m:sub>
                    </m:sSub>
                    <m:r>
                      <a:rPr lang="en-US" b="1" i="1">
                        <a:latin typeface="Cambria Math" charset="0"/>
                      </a:rPr>
                      <m:t> </m:t>
                    </m:r>
                  </m:oMath>
                </a14:m>
                <a:endParaRPr lang="en-US" b="1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4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28600"/>
                <a:ext cx="8686800" cy="1143000"/>
              </a:xfrm>
              <a:prstGeom prst="rect">
                <a:avLst/>
              </a:prstGeom>
              <a:blipFill rotWithShape="0">
                <a:blip r:embed="rId3"/>
                <a:stretch>
                  <a:fillRect b="-96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447800" y="1494000"/>
                <a:ext cx="6324600" cy="4138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charset="0"/>
                            </a:rPr>
                            <m:t>𝐼</m:t>
                          </m:r>
                        </m:e>
                        <m:sub>
                          <m:r>
                            <a:rPr lang="en-US" sz="2000" i="1">
                              <a:latin typeface="Cambria Math" charset="0"/>
                            </a:rPr>
                            <m:t>𝑘</m:t>
                          </m:r>
                        </m:sub>
                      </m:sSub>
                      <m:r>
                        <a:rPr lang="en-US" sz="2000">
                          <a:latin typeface="Cambria Math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charset="0"/>
                        </a:rPr>
                        <m:t>Amount</m:t>
                      </m:r>
                      <m:r>
                        <a:rPr lang="en-US" sz="200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charset="0"/>
                        </a:rPr>
                        <m:t>of</m:t>
                      </m:r>
                      <m:r>
                        <a:rPr lang="en-US" sz="200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charset="0"/>
                        </a:rPr>
                        <m:t>Interest</m:t>
                      </m:r>
                      <m:r>
                        <a:rPr lang="en-US" sz="200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charset="0"/>
                        </a:rPr>
                        <m:t>Paid</m:t>
                      </m:r>
                      <m:r>
                        <a:rPr lang="en-US" sz="200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charset="0"/>
                        </a:rPr>
                        <m:t>during</m:t>
                      </m:r>
                      <m:r>
                        <a:rPr lang="en-US" sz="200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charset="0"/>
                        </a:rPr>
                        <m:t>the</m:t>
                      </m:r>
                      <m:r>
                        <a:rPr lang="en-US" sz="2000">
                          <a:latin typeface="Cambria Math" charset="0"/>
                        </a:rPr>
                        <m:t> 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charset="0"/>
                            </a:rPr>
                            <m:t>𝑘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2000">
                              <a:latin typeface="Cambria Math" charset="0"/>
                            </a:rPr>
                            <m:t>th</m:t>
                          </m:r>
                        </m:sup>
                      </m:sSup>
                      <m:r>
                        <a:rPr lang="en-US" sz="2000" i="1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charset="0"/>
                        </a:rPr>
                        <m:t>period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1494000"/>
                <a:ext cx="6324600" cy="413896"/>
              </a:xfrm>
              <a:prstGeom prst="rect">
                <a:avLst/>
              </a:prstGeom>
              <a:blipFill rotWithShape="0">
                <a:blip r:embed="rId4"/>
                <a:stretch>
                  <a:fillRect t="-91176" b="-1220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200400" y="1905000"/>
                <a:ext cx="2667000" cy="4138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charset="0"/>
                            </a:rPr>
                            <m:t>𝐼</m:t>
                          </m:r>
                        </m:e>
                        <m:sub>
                          <m:r>
                            <a:rPr lang="en-US" sz="2000" i="1">
                              <a:latin typeface="Cambria Math" charset="0"/>
                            </a:rPr>
                            <m:t>𝑘</m:t>
                          </m:r>
                        </m:sub>
                      </m:sSub>
                      <m:r>
                        <a:rPr lang="en-US" sz="2000" b="0" i="1" smtClean="0">
                          <a:latin typeface="Cambria Math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charset="0"/>
                        </a:rPr>
                        <m:t>𝑖</m:t>
                      </m:r>
                      <m:r>
                        <a:rPr lang="en-US" sz="20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𝑘</m:t>
                          </m:r>
                          <m:r>
                            <a:rPr lang="en-US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1905000"/>
                <a:ext cx="2667000" cy="41389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447800" y="2362200"/>
                <a:ext cx="6324600" cy="4138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1" smtClean="0">
                              <a:latin typeface="Cambria Math" charset="0"/>
                            </a:rPr>
                            <m:t>P</m:t>
                          </m:r>
                        </m:e>
                        <m:sub>
                          <m:r>
                            <a:rPr lang="en-US" sz="2000" i="1">
                              <a:latin typeface="Cambria Math" charset="0"/>
                            </a:rPr>
                            <m:t>𝑘</m:t>
                          </m:r>
                        </m:sub>
                      </m:sSub>
                      <m:r>
                        <a:rPr lang="en-US" sz="2000">
                          <a:latin typeface="Cambria Math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charset="0"/>
                        </a:rPr>
                        <m:t>Amount</m:t>
                      </m:r>
                      <m:r>
                        <a:rPr lang="en-US" sz="200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charset="0"/>
                        </a:rPr>
                        <m:t>of</m:t>
                      </m:r>
                      <m:r>
                        <a:rPr lang="en-US" sz="200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Principal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Repaid</m:t>
                      </m:r>
                      <m:r>
                        <a:rPr lang="en-US" sz="200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with</m:t>
                      </m:r>
                      <m:r>
                        <a:rPr lang="en-US" sz="200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charset="0"/>
                        </a:rPr>
                        <m:t>the</m:t>
                      </m:r>
                      <m:r>
                        <a:rPr lang="en-US" sz="2000">
                          <a:latin typeface="Cambria Math" charset="0"/>
                        </a:rPr>
                        <m:t> 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charset="0"/>
                            </a:rPr>
                            <m:t>𝑘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2000">
                              <a:latin typeface="Cambria Math" charset="0"/>
                            </a:rPr>
                            <m:t>th</m:t>
                          </m:r>
                        </m:sup>
                      </m:sSup>
                      <m:r>
                        <a:rPr lang="en-US" sz="2000" i="1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charset="0"/>
                        </a:rPr>
                        <m:t>p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ayment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2362200"/>
                <a:ext cx="6324600" cy="413896"/>
              </a:xfrm>
              <a:prstGeom prst="rect">
                <a:avLst/>
              </a:prstGeom>
              <a:blipFill rotWithShape="0">
                <a:blip r:embed="rId6"/>
                <a:stretch>
                  <a:fillRect t="-94030" b="-123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667000" y="3048000"/>
                <a:ext cx="1828800" cy="4138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sz="2000" i="1">
                              <a:latin typeface="Cambria Math" charset="0"/>
                            </a:rPr>
                            <m:t>𝑘</m:t>
                          </m:r>
                        </m:sub>
                      </m:sSub>
                      <m:r>
                        <a:rPr lang="en-US" sz="2000" b="0" i="1" smtClean="0"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𝐶</m:t>
                          </m:r>
                        </m:e>
                        <m:sub>
                          <m:r>
                            <a:rPr lang="en-US" sz="2000" i="1">
                              <a:latin typeface="Cambria Math" charset="0"/>
                            </a:rPr>
                            <m:t>𝑘</m:t>
                          </m:r>
                        </m:sub>
                      </m:sSub>
                      <m:r>
                        <a:rPr lang="en-US" sz="2000" b="0" i="1" smtClean="0">
                          <a:latin typeface="Cambria Math" charset="0"/>
                        </a:rPr>
                        <m:t>−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𝐼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0" y="3048000"/>
                <a:ext cx="1828800" cy="413896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4876800" y="2743200"/>
                <a:ext cx="1828800" cy="9326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</a:rPr>
                        <m:t>𝐿</m:t>
                      </m:r>
                      <m:r>
                        <a:rPr lang="en-US" sz="2000" b="0" i="1" smtClean="0">
                          <a:latin typeface="Cambria Math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is-I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0" i="1" smtClean="0">
                              <a:latin typeface="Cambria Math" charset="0"/>
                            </a:rPr>
                            <m:t>𝑘</m:t>
                          </m:r>
                          <m:r>
                            <a:rPr lang="en-US" sz="2000" b="0" i="1" smtClean="0">
                              <a:latin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charset="0"/>
                                </a:rPr>
                                <m:t>𝑘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00" y="2743200"/>
                <a:ext cx="1828800" cy="932628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371600" y="3733800"/>
                <a:ext cx="670560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smtClean="0">
                          <a:latin typeface="Cambria Math" charset="0"/>
                        </a:rPr>
                        <m:t>Amount</m:t>
                      </m:r>
                      <m:r>
                        <a:rPr lang="en-US" sz="200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smtClean="0">
                          <a:latin typeface="Cambria Math" charset="0"/>
                        </a:rPr>
                        <m:t>of</m:t>
                      </m:r>
                      <m:r>
                        <a:rPr lang="en-US" sz="200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Principal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Repaid</m:t>
                      </m:r>
                      <m:r>
                        <a:rPr lang="en-US" sz="200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from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time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charset="0"/>
                        </a:rPr>
                        <m:t>𝑡</m:t>
                      </m:r>
                      <m:r>
                        <a:rPr lang="en-US" sz="2000" b="0" i="1" smtClean="0">
                          <a:latin typeface="Cambria Math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charset="0"/>
                        </a:rPr>
                        <m:t>𝑘</m:t>
                      </m:r>
                      <m:r>
                        <a:rPr lang="en-US" sz="2000" b="0" i="1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to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time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charset="0"/>
                        </a:rPr>
                        <m:t>𝑡</m:t>
                      </m:r>
                      <m:r>
                        <a:rPr lang="en-US" sz="2000" b="0" i="1" smtClean="0">
                          <a:latin typeface="Cambria Math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charset="0"/>
                        </a:rPr>
                        <m:t>𝑚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3733800"/>
                <a:ext cx="6705600" cy="400110"/>
              </a:xfrm>
              <a:prstGeom prst="rect">
                <a:avLst/>
              </a:prstGeom>
              <a:blipFill rotWithShape="0">
                <a:blip r:embed="rId9"/>
                <a:stretch>
                  <a:fillRect t="-101538" b="-126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52400" y="4038600"/>
                <a:ext cx="1828800" cy="9674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is-I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0" i="1" smtClean="0">
                              <a:latin typeface="Cambria Math" charset="0"/>
                            </a:rPr>
                            <m:t>𝑗</m:t>
                          </m:r>
                          <m:r>
                            <a:rPr lang="en-US" sz="2000" b="0" i="1" smtClean="0">
                              <a:latin typeface="Cambria Math" charset="0"/>
                            </a:rPr>
                            <m:t>=</m:t>
                          </m:r>
                          <m:r>
                            <a:rPr lang="en-US" sz="2000" b="0" i="1" smtClean="0">
                              <a:latin typeface="Cambria Math" charset="0"/>
                            </a:rPr>
                            <m:t>𝑘</m:t>
                          </m:r>
                          <m:r>
                            <a:rPr lang="en-US" sz="2000" b="0" i="1" smtClean="0">
                              <a:latin typeface="Cambria Math" charset="0"/>
                            </a:rPr>
                            <m:t>+1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charset="0"/>
                            </a:rPr>
                            <m:t>𝑚</m:t>
                          </m:r>
                        </m:sup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4038600"/>
                <a:ext cx="1828800" cy="967444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295400" y="4343400"/>
                <a:ext cx="1828800" cy="4138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i="1">
                              <a:latin typeface="Cambria Math" charset="0"/>
                            </a:rPr>
                            <m:t>𝑘</m:t>
                          </m:r>
                        </m:sub>
                      </m:sSub>
                      <m:r>
                        <a:rPr lang="en-US" sz="2000" b="0" i="1" smtClean="0">
                          <a:latin typeface="Cambria Math" charset="0"/>
                        </a:rPr>
                        <m:t>−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4343400"/>
                <a:ext cx="1828800" cy="413896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2743200" y="4343400"/>
                <a:ext cx="586740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0" smtClean="0">
                          <a:latin typeface="Cambria Math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difference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between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the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balances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at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times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a:rPr lang="en-US" sz="2000" i="1" smtClean="0">
                          <a:latin typeface="Cambria Math" charset="0"/>
                        </a:rPr>
                        <m:t>𝑘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and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𝑚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4343400"/>
                <a:ext cx="5867400" cy="400110"/>
              </a:xfrm>
              <a:prstGeom prst="rect">
                <a:avLst/>
              </a:prstGeom>
              <a:blipFill rotWithShape="0">
                <a:blip r:embed="rId12"/>
                <a:stretch>
                  <a:fillRect t="-101538" b="-126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073205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/>
          <p:cNvSpPr txBox="1">
            <a:spLocks/>
          </p:cNvSpPr>
          <p:nvPr/>
        </p:nvSpPr>
        <p:spPr>
          <a:xfrm>
            <a:off x="457200" y="1494000"/>
            <a:ext cx="80010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57150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165100">
              <a:spcBef>
                <a:spcPts val="900"/>
              </a:spcBef>
            </a:pPr>
            <a:endParaRPr lang="en-US" sz="2000" dirty="0">
              <a:solidFill>
                <a:schemeClr val="tx1"/>
              </a:solidFill>
              <a:latin typeface="Bold sand ms"/>
            </a:endParaRPr>
          </a:p>
          <a:p>
            <a:pPr marL="0" indent="0">
              <a:buFont typeface="Arial" pitchFamily="34" charset="0"/>
              <a:buNone/>
            </a:pPr>
            <a:endParaRPr lang="en-US" sz="2000" dirty="0">
              <a:solidFill>
                <a:schemeClr val="tx1"/>
              </a:solidFill>
              <a:latin typeface="Bold sand m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1"/>
              <p:cNvSpPr txBox="1">
                <a:spLocks/>
              </p:cNvSpPr>
              <p:nvPr/>
            </p:nvSpPr>
            <p:spPr>
              <a:xfrm>
                <a:off x="228600" y="228600"/>
                <a:ext cx="8686800" cy="11430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spcAft>
                    <a:spcPts val="1200"/>
                  </a:spcAft>
                </a:pPr>
                <a:r>
                  <a:rPr lang="en-US" b="1" dirty="0">
                    <a:latin typeface="Bold sand m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charset="0"/>
                          </a:rPr>
                          <m:t>𝑰</m:t>
                        </m:r>
                      </m:e>
                      <m:sub>
                        <m:r>
                          <a:rPr lang="en-US" b="1" i="1" smtClean="0">
                            <a:latin typeface="Cambria Math" charset="0"/>
                          </a:rPr>
                          <m:t>𝒌</m:t>
                        </m:r>
                      </m:sub>
                    </m:sSub>
                  </m:oMath>
                </a14:m>
                <a:r>
                  <a:rPr lang="en-US" b="1" dirty="0">
                    <a:latin typeface="Bold sand ms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charset="0"/>
                          </a:rPr>
                          <m:t>𝑷</m:t>
                        </m:r>
                      </m:e>
                      <m:sub>
                        <m:r>
                          <a:rPr lang="en-US" b="1" i="1">
                            <a:latin typeface="Cambria Math" charset="0"/>
                          </a:rPr>
                          <m:t>𝒌</m:t>
                        </m:r>
                      </m:sub>
                    </m:sSub>
                    <m:r>
                      <a:rPr lang="en-US" b="1" i="1">
                        <a:latin typeface="Cambria Math" charset="0"/>
                      </a:rPr>
                      <m:t> </m:t>
                    </m:r>
                  </m:oMath>
                </a14:m>
                <a:endParaRPr lang="en-US" b="1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4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28600"/>
                <a:ext cx="8686800" cy="1143000"/>
              </a:xfrm>
              <a:prstGeom prst="rect">
                <a:avLst/>
              </a:prstGeom>
              <a:blipFill rotWithShape="0">
                <a:blip r:embed="rId3"/>
                <a:stretch>
                  <a:fillRect b="-96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447800" y="1494000"/>
                <a:ext cx="6324600" cy="4138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charset="0"/>
                            </a:rPr>
                            <m:t>𝐼</m:t>
                          </m:r>
                        </m:e>
                        <m:sub>
                          <m:r>
                            <a:rPr lang="en-US" sz="2000" i="1">
                              <a:latin typeface="Cambria Math" charset="0"/>
                            </a:rPr>
                            <m:t>𝑘</m:t>
                          </m:r>
                        </m:sub>
                      </m:sSub>
                      <m:r>
                        <a:rPr lang="en-US" sz="2000">
                          <a:latin typeface="Cambria Math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charset="0"/>
                        </a:rPr>
                        <m:t>Amount</m:t>
                      </m:r>
                      <m:r>
                        <a:rPr lang="en-US" sz="200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charset="0"/>
                        </a:rPr>
                        <m:t>of</m:t>
                      </m:r>
                      <m:r>
                        <a:rPr lang="en-US" sz="200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charset="0"/>
                        </a:rPr>
                        <m:t>Interest</m:t>
                      </m:r>
                      <m:r>
                        <a:rPr lang="en-US" sz="200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charset="0"/>
                        </a:rPr>
                        <m:t>Paid</m:t>
                      </m:r>
                      <m:r>
                        <a:rPr lang="en-US" sz="200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charset="0"/>
                        </a:rPr>
                        <m:t>during</m:t>
                      </m:r>
                      <m:r>
                        <a:rPr lang="en-US" sz="200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charset="0"/>
                        </a:rPr>
                        <m:t>the</m:t>
                      </m:r>
                      <m:r>
                        <a:rPr lang="en-US" sz="2000">
                          <a:latin typeface="Cambria Math" charset="0"/>
                        </a:rPr>
                        <m:t> 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charset="0"/>
                            </a:rPr>
                            <m:t>𝑘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2000">
                              <a:latin typeface="Cambria Math" charset="0"/>
                            </a:rPr>
                            <m:t>th</m:t>
                          </m:r>
                        </m:sup>
                      </m:sSup>
                      <m:r>
                        <a:rPr lang="en-US" sz="2000" i="1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charset="0"/>
                        </a:rPr>
                        <m:t>period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1494000"/>
                <a:ext cx="6324600" cy="413896"/>
              </a:xfrm>
              <a:prstGeom prst="rect">
                <a:avLst/>
              </a:prstGeom>
              <a:blipFill rotWithShape="0">
                <a:blip r:embed="rId4"/>
                <a:stretch>
                  <a:fillRect t="-91176" b="-1220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200400" y="1905000"/>
                <a:ext cx="2667000" cy="4138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charset="0"/>
                            </a:rPr>
                            <m:t>𝐼</m:t>
                          </m:r>
                        </m:e>
                        <m:sub>
                          <m:r>
                            <a:rPr lang="en-US" sz="2000" i="1">
                              <a:latin typeface="Cambria Math" charset="0"/>
                            </a:rPr>
                            <m:t>𝑘</m:t>
                          </m:r>
                        </m:sub>
                      </m:sSub>
                      <m:r>
                        <a:rPr lang="en-US" sz="2000" b="0" i="1" smtClean="0">
                          <a:latin typeface="Cambria Math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charset="0"/>
                        </a:rPr>
                        <m:t>𝑖</m:t>
                      </m:r>
                      <m:r>
                        <a:rPr lang="en-US" sz="20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𝑘</m:t>
                          </m:r>
                          <m:r>
                            <a:rPr lang="en-US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1905000"/>
                <a:ext cx="2667000" cy="41389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447800" y="2362200"/>
                <a:ext cx="6324600" cy="4138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1" smtClean="0">
                              <a:latin typeface="Cambria Math" charset="0"/>
                            </a:rPr>
                            <m:t>P</m:t>
                          </m:r>
                        </m:e>
                        <m:sub>
                          <m:r>
                            <a:rPr lang="en-US" sz="2000" i="1">
                              <a:latin typeface="Cambria Math" charset="0"/>
                            </a:rPr>
                            <m:t>𝑘</m:t>
                          </m:r>
                        </m:sub>
                      </m:sSub>
                      <m:r>
                        <a:rPr lang="en-US" sz="2000">
                          <a:latin typeface="Cambria Math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charset="0"/>
                        </a:rPr>
                        <m:t>Amount</m:t>
                      </m:r>
                      <m:r>
                        <a:rPr lang="en-US" sz="200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charset="0"/>
                        </a:rPr>
                        <m:t>of</m:t>
                      </m:r>
                      <m:r>
                        <a:rPr lang="en-US" sz="200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Principal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Repaid</m:t>
                      </m:r>
                      <m:r>
                        <a:rPr lang="en-US" sz="200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with</m:t>
                      </m:r>
                      <m:r>
                        <a:rPr lang="en-US" sz="200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charset="0"/>
                        </a:rPr>
                        <m:t>the</m:t>
                      </m:r>
                      <m:r>
                        <a:rPr lang="en-US" sz="2000">
                          <a:latin typeface="Cambria Math" charset="0"/>
                        </a:rPr>
                        <m:t> 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charset="0"/>
                            </a:rPr>
                            <m:t>𝑘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2000">
                              <a:latin typeface="Cambria Math" charset="0"/>
                            </a:rPr>
                            <m:t>th</m:t>
                          </m:r>
                        </m:sup>
                      </m:sSup>
                      <m:r>
                        <a:rPr lang="en-US" sz="2000" i="1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charset="0"/>
                        </a:rPr>
                        <m:t>p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ayment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2362200"/>
                <a:ext cx="6324600" cy="413896"/>
              </a:xfrm>
              <a:prstGeom prst="rect">
                <a:avLst/>
              </a:prstGeom>
              <a:blipFill rotWithShape="0">
                <a:blip r:embed="rId6"/>
                <a:stretch>
                  <a:fillRect t="-94030" b="-123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667000" y="3048000"/>
                <a:ext cx="1828800" cy="4138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sz="2000" i="1">
                              <a:latin typeface="Cambria Math" charset="0"/>
                            </a:rPr>
                            <m:t>𝑘</m:t>
                          </m:r>
                        </m:sub>
                      </m:sSub>
                      <m:r>
                        <a:rPr lang="en-US" sz="2000" b="0" i="1" smtClean="0"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𝐶</m:t>
                          </m:r>
                        </m:e>
                        <m:sub>
                          <m:r>
                            <a:rPr lang="en-US" sz="2000" i="1">
                              <a:latin typeface="Cambria Math" charset="0"/>
                            </a:rPr>
                            <m:t>𝑘</m:t>
                          </m:r>
                        </m:sub>
                      </m:sSub>
                      <m:r>
                        <a:rPr lang="en-US" sz="2000" b="0" i="1" smtClean="0">
                          <a:latin typeface="Cambria Math" charset="0"/>
                        </a:rPr>
                        <m:t>−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𝐼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0" y="3048000"/>
                <a:ext cx="1828800" cy="413896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4876800" y="2743200"/>
                <a:ext cx="1828800" cy="9326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</a:rPr>
                        <m:t>𝐿</m:t>
                      </m:r>
                      <m:r>
                        <a:rPr lang="en-US" sz="2000" b="0" i="1" smtClean="0">
                          <a:latin typeface="Cambria Math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is-I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0" i="1" smtClean="0">
                              <a:latin typeface="Cambria Math" charset="0"/>
                            </a:rPr>
                            <m:t>𝑘</m:t>
                          </m:r>
                          <m:r>
                            <a:rPr lang="en-US" sz="2000" b="0" i="1" smtClean="0">
                              <a:latin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charset="0"/>
                                </a:rPr>
                                <m:t>𝑘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00" y="2743200"/>
                <a:ext cx="1828800" cy="932628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371600" y="3733800"/>
                <a:ext cx="670560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smtClean="0">
                          <a:latin typeface="Cambria Math" charset="0"/>
                        </a:rPr>
                        <m:t>Amount</m:t>
                      </m:r>
                      <m:r>
                        <a:rPr lang="en-US" sz="200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smtClean="0">
                          <a:latin typeface="Cambria Math" charset="0"/>
                        </a:rPr>
                        <m:t>of</m:t>
                      </m:r>
                      <m:r>
                        <a:rPr lang="en-US" sz="200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Principal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Repaid</m:t>
                      </m:r>
                      <m:r>
                        <a:rPr lang="en-US" sz="200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from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time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charset="0"/>
                        </a:rPr>
                        <m:t>𝑡</m:t>
                      </m:r>
                      <m:r>
                        <a:rPr lang="en-US" sz="2000" b="0" i="1" smtClean="0">
                          <a:latin typeface="Cambria Math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charset="0"/>
                        </a:rPr>
                        <m:t>𝑘</m:t>
                      </m:r>
                      <m:r>
                        <a:rPr lang="en-US" sz="2000" b="0" i="1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to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time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charset="0"/>
                        </a:rPr>
                        <m:t>𝑡</m:t>
                      </m:r>
                      <m:r>
                        <a:rPr lang="en-US" sz="2000" b="0" i="1" smtClean="0">
                          <a:latin typeface="Cambria Math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charset="0"/>
                        </a:rPr>
                        <m:t>𝑚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3733800"/>
                <a:ext cx="6705600" cy="400110"/>
              </a:xfrm>
              <a:prstGeom prst="rect">
                <a:avLst/>
              </a:prstGeom>
              <a:blipFill rotWithShape="0">
                <a:blip r:embed="rId9"/>
                <a:stretch>
                  <a:fillRect t="-101538" b="-126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52400" y="4038600"/>
                <a:ext cx="1828800" cy="9674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is-I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0" i="1" smtClean="0">
                              <a:latin typeface="Cambria Math" charset="0"/>
                            </a:rPr>
                            <m:t>𝑗</m:t>
                          </m:r>
                          <m:r>
                            <a:rPr lang="en-US" sz="2000" b="0" i="1" smtClean="0">
                              <a:latin typeface="Cambria Math" charset="0"/>
                            </a:rPr>
                            <m:t>=</m:t>
                          </m:r>
                          <m:r>
                            <a:rPr lang="en-US" sz="2000" b="0" i="1" smtClean="0">
                              <a:latin typeface="Cambria Math" charset="0"/>
                            </a:rPr>
                            <m:t>𝑘</m:t>
                          </m:r>
                          <m:r>
                            <a:rPr lang="en-US" sz="2000" b="0" i="1" smtClean="0">
                              <a:latin typeface="Cambria Math" charset="0"/>
                            </a:rPr>
                            <m:t>+1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charset="0"/>
                            </a:rPr>
                            <m:t>𝑚</m:t>
                          </m:r>
                        </m:sup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4038600"/>
                <a:ext cx="1828800" cy="967444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295400" y="4343400"/>
                <a:ext cx="1828800" cy="4138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i="1">
                              <a:latin typeface="Cambria Math" charset="0"/>
                            </a:rPr>
                            <m:t>𝑘</m:t>
                          </m:r>
                        </m:sub>
                      </m:sSub>
                      <m:r>
                        <a:rPr lang="en-US" sz="2000" b="0" i="1" smtClean="0">
                          <a:latin typeface="Cambria Math" charset="0"/>
                        </a:rPr>
                        <m:t>−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4343400"/>
                <a:ext cx="1828800" cy="413896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2743200" y="4343400"/>
                <a:ext cx="586740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0" smtClean="0">
                          <a:latin typeface="Cambria Math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difference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between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the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balances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at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times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a:rPr lang="en-US" sz="2000" i="1" smtClean="0">
                          <a:latin typeface="Cambria Math" charset="0"/>
                        </a:rPr>
                        <m:t>𝑘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and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𝑚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4343400"/>
                <a:ext cx="5867400" cy="400110"/>
              </a:xfrm>
              <a:prstGeom prst="rect">
                <a:avLst/>
              </a:prstGeom>
              <a:blipFill rotWithShape="0">
                <a:blip r:embed="rId12"/>
                <a:stretch>
                  <a:fillRect t="-101538" b="-126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371600" y="4933890"/>
                <a:ext cx="670560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smtClean="0">
                          <a:latin typeface="Cambria Math" charset="0"/>
                        </a:rPr>
                        <m:t>Amount</m:t>
                      </m:r>
                      <m:r>
                        <a:rPr lang="en-US" sz="200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smtClean="0">
                          <a:latin typeface="Cambria Math" charset="0"/>
                        </a:rPr>
                        <m:t>of</m:t>
                      </m:r>
                      <m:r>
                        <a:rPr lang="en-US" sz="200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Interest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Paid</m:t>
                      </m:r>
                      <m:r>
                        <a:rPr lang="en-US" sz="200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from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time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charset="0"/>
                        </a:rPr>
                        <m:t>𝑡</m:t>
                      </m:r>
                      <m:r>
                        <a:rPr lang="en-US" sz="2000" b="0" i="1" smtClean="0">
                          <a:latin typeface="Cambria Math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charset="0"/>
                        </a:rPr>
                        <m:t>𝑘</m:t>
                      </m:r>
                      <m:r>
                        <a:rPr lang="en-US" sz="2000" b="0" i="1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to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time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charset="0"/>
                        </a:rPr>
                        <m:t>𝑡</m:t>
                      </m:r>
                      <m:r>
                        <a:rPr lang="en-US" sz="2000" b="0" i="1" smtClean="0">
                          <a:latin typeface="Cambria Math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charset="0"/>
                        </a:rPr>
                        <m:t>𝑚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4933890"/>
                <a:ext cx="6705600" cy="400110"/>
              </a:xfrm>
              <a:prstGeom prst="rect">
                <a:avLst/>
              </a:prstGeom>
              <a:blipFill rotWithShape="0">
                <a:blip r:embed="rId13"/>
                <a:stretch>
                  <a:fillRect t="-98485" b="-1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758327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/>
          <p:cNvSpPr txBox="1">
            <a:spLocks/>
          </p:cNvSpPr>
          <p:nvPr/>
        </p:nvSpPr>
        <p:spPr>
          <a:xfrm>
            <a:off x="495300" y="1494000"/>
            <a:ext cx="80010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57150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165100">
              <a:spcBef>
                <a:spcPts val="900"/>
              </a:spcBef>
            </a:pPr>
            <a:endParaRPr lang="en-US" sz="2000" dirty="0">
              <a:solidFill>
                <a:schemeClr val="tx1"/>
              </a:solidFill>
              <a:latin typeface="Bold sand ms"/>
            </a:endParaRPr>
          </a:p>
          <a:p>
            <a:pPr marL="0" indent="0">
              <a:buFont typeface="Arial" pitchFamily="34" charset="0"/>
              <a:buNone/>
            </a:pPr>
            <a:endParaRPr lang="en-US" sz="2000" dirty="0">
              <a:solidFill>
                <a:schemeClr val="tx1"/>
              </a:solidFill>
              <a:latin typeface="Bold sand m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1"/>
              <p:cNvSpPr txBox="1">
                <a:spLocks/>
              </p:cNvSpPr>
              <p:nvPr/>
            </p:nvSpPr>
            <p:spPr>
              <a:xfrm>
                <a:off x="228600" y="228600"/>
                <a:ext cx="8686800" cy="11430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spcAft>
                    <a:spcPts val="1200"/>
                  </a:spcAft>
                </a:pPr>
                <a:r>
                  <a:rPr lang="en-US" b="1" dirty="0">
                    <a:latin typeface="Bold sand m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charset="0"/>
                          </a:rPr>
                          <m:t>𝑰</m:t>
                        </m:r>
                      </m:e>
                      <m:sub>
                        <m:r>
                          <a:rPr lang="en-US" b="1" i="1" smtClean="0">
                            <a:latin typeface="Cambria Math" charset="0"/>
                          </a:rPr>
                          <m:t>𝒌</m:t>
                        </m:r>
                      </m:sub>
                    </m:sSub>
                  </m:oMath>
                </a14:m>
                <a:r>
                  <a:rPr lang="en-US" b="1" dirty="0">
                    <a:latin typeface="Bold sand ms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charset="0"/>
                          </a:rPr>
                          <m:t>𝑷</m:t>
                        </m:r>
                      </m:e>
                      <m:sub>
                        <m:r>
                          <a:rPr lang="en-US" b="1" i="1">
                            <a:latin typeface="Cambria Math" charset="0"/>
                          </a:rPr>
                          <m:t>𝒌</m:t>
                        </m:r>
                      </m:sub>
                    </m:sSub>
                    <m:r>
                      <a:rPr lang="en-US" b="1" i="1">
                        <a:latin typeface="Cambria Math" charset="0"/>
                      </a:rPr>
                      <m:t> </m:t>
                    </m:r>
                  </m:oMath>
                </a14:m>
                <a:endParaRPr lang="en-US" b="1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4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28600"/>
                <a:ext cx="8686800" cy="1143000"/>
              </a:xfrm>
              <a:prstGeom prst="rect">
                <a:avLst/>
              </a:prstGeom>
              <a:blipFill rotWithShape="0">
                <a:blip r:embed="rId3"/>
                <a:stretch>
                  <a:fillRect b="-96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447800" y="1494000"/>
                <a:ext cx="6324600" cy="4138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charset="0"/>
                            </a:rPr>
                            <m:t>𝐼</m:t>
                          </m:r>
                        </m:e>
                        <m:sub>
                          <m:r>
                            <a:rPr lang="en-US" sz="2000" i="1">
                              <a:latin typeface="Cambria Math" charset="0"/>
                            </a:rPr>
                            <m:t>𝑘</m:t>
                          </m:r>
                        </m:sub>
                      </m:sSub>
                      <m:r>
                        <a:rPr lang="en-US" sz="2000">
                          <a:latin typeface="Cambria Math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charset="0"/>
                        </a:rPr>
                        <m:t>Amount</m:t>
                      </m:r>
                      <m:r>
                        <a:rPr lang="en-US" sz="200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charset="0"/>
                        </a:rPr>
                        <m:t>of</m:t>
                      </m:r>
                      <m:r>
                        <a:rPr lang="en-US" sz="200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charset="0"/>
                        </a:rPr>
                        <m:t>Interest</m:t>
                      </m:r>
                      <m:r>
                        <a:rPr lang="en-US" sz="200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charset="0"/>
                        </a:rPr>
                        <m:t>Paid</m:t>
                      </m:r>
                      <m:r>
                        <a:rPr lang="en-US" sz="200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charset="0"/>
                        </a:rPr>
                        <m:t>during</m:t>
                      </m:r>
                      <m:r>
                        <a:rPr lang="en-US" sz="200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charset="0"/>
                        </a:rPr>
                        <m:t>the</m:t>
                      </m:r>
                      <m:r>
                        <a:rPr lang="en-US" sz="2000">
                          <a:latin typeface="Cambria Math" charset="0"/>
                        </a:rPr>
                        <m:t> 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charset="0"/>
                            </a:rPr>
                            <m:t>𝑘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2000">
                              <a:latin typeface="Cambria Math" charset="0"/>
                            </a:rPr>
                            <m:t>th</m:t>
                          </m:r>
                        </m:sup>
                      </m:sSup>
                      <m:r>
                        <a:rPr lang="en-US" sz="2000" i="1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charset="0"/>
                        </a:rPr>
                        <m:t>period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1494000"/>
                <a:ext cx="6324600" cy="413896"/>
              </a:xfrm>
              <a:prstGeom prst="rect">
                <a:avLst/>
              </a:prstGeom>
              <a:blipFill rotWithShape="0">
                <a:blip r:embed="rId4"/>
                <a:stretch>
                  <a:fillRect t="-91176" b="-1220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200400" y="1905000"/>
                <a:ext cx="2667000" cy="4138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charset="0"/>
                            </a:rPr>
                            <m:t>𝐼</m:t>
                          </m:r>
                        </m:e>
                        <m:sub>
                          <m:r>
                            <a:rPr lang="en-US" sz="2000" i="1">
                              <a:latin typeface="Cambria Math" charset="0"/>
                            </a:rPr>
                            <m:t>𝑘</m:t>
                          </m:r>
                        </m:sub>
                      </m:sSub>
                      <m:r>
                        <a:rPr lang="en-US" sz="2000" b="0" i="1" smtClean="0">
                          <a:latin typeface="Cambria Math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charset="0"/>
                        </a:rPr>
                        <m:t>𝑖</m:t>
                      </m:r>
                      <m:r>
                        <a:rPr lang="en-US" sz="20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𝑘</m:t>
                          </m:r>
                          <m:r>
                            <a:rPr lang="en-US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1905000"/>
                <a:ext cx="2667000" cy="41389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447800" y="2362200"/>
                <a:ext cx="6324600" cy="4138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1" smtClean="0">
                              <a:latin typeface="Cambria Math" charset="0"/>
                            </a:rPr>
                            <m:t>P</m:t>
                          </m:r>
                        </m:e>
                        <m:sub>
                          <m:r>
                            <a:rPr lang="en-US" sz="2000" i="1">
                              <a:latin typeface="Cambria Math" charset="0"/>
                            </a:rPr>
                            <m:t>𝑘</m:t>
                          </m:r>
                        </m:sub>
                      </m:sSub>
                      <m:r>
                        <a:rPr lang="en-US" sz="2000">
                          <a:latin typeface="Cambria Math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charset="0"/>
                        </a:rPr>
                        <m:t>Amount</m:t>
                      </m:r>
                      <m:r>
                        <a:rPr lang="en-US" sz="200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charset="0"/>
                        </a:rPr>
                        <m:t>of</m:t>
                      </m:r>
                      <m:r>
                        <a:rPr lang="en-US" sz="200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Principal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Repaid</m:t>
                      </m:r>
                      <m:r>
                        <a:rPr lang="en-US" sz="200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with</m:t>
                      </m:r>
                      <m:r>
                        <a:rPr lang="en-US" sz="200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charset="0"/>
                        </a:rPr>
                        <m:t>the</m:t>
                      </m:r>
                      <m:r>
                        <a:rPr lang="en-US" sz="2000">
                          <a:latin typeface="Cambria Math" charset="0"/>
                        </a:rPr>
                        <m:t> 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charset="0"/>
                            </a:rPr>
                            <m:t>𝑘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2000">
                              <a:latin typeface="Cambria Math" charset="0"/>
                            </a:rPr>
                            <m:t>th</m:t>
                          </m:r>
                        </m:sup>
                      </m:sSup>
                      <m:r>
                        <a:rPr lang="en-US" sz="2000" i="1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charset="0"/>
                        </a:rPr>
                        <m:t>p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ayment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2362200"/>
                <a:ext cx="6324600" cy="413896"/>
              </a:xfrm>
              <a:prstGeom prst="rect">
                <a:avLst/>
              </a:prstGeom>
              <a:blipFill rotWithShape="0">
                <a:blip r:embed="rId6"/>
                <a:stretch>
                  <a:fillRect t="-94030" b="-123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667000" y="3048000"/>
                <a:ext cx="1828800" cy="4138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sz="2000" i="1">
                              <a:latin typeface="Cambria Math" charset="0"/>
                            </a:rPr>
                            <m:t>𝑘</m:t>
                          </m:r>
                        </m:sub>
                      </m:sSub>
                      <m:r>
                        <a:rPr lang="en-US" sz="2000" b="0" i="1" smtClean="0"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𝐶</m:t>
                          </m:r>
                        </m:e>
                        <m:sub>
                          <m:r>
                            <a:rPr lang="en-US" sz="2000" i="1">
                              <a:latin typeface="Cambria Math" charset="0"/>
                            </a:rPr>
                            <m:t>𝑘</m:t>
                          </m:r>
                        </m:sub>
                      </m:sSub>
                      <m:r>
                        <a:rPr lang="en-US" sz="2000" b="0" i="1" smtClean="0">
                          <a:latin typeface="Cambria Math" charset="0"/>
                        </a:rPr>
                        <m:t>−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𝐼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0" y="3048000"/>
                <a:ext cx="1828800" cy="413896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4876800" y="2743200"/>
                <a:ext cx="1828800" cy="9326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</a:rPr>
                        <m:t>𝐿</m:t>
                      </m:r>
                      <m:r>
                        <a:rPr lang="en-US" sz="2000" b="0" i="1" smtClean="0">
                          <a:latin typeface="Cambria Math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is-I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0" i="1" smtClean="0">
                              <a:latin typeface="Cambria Math" charset="0"/>
                            </a:rPr>
                            <m:t>𝑘</m:t>
                          </m:r>
                          <m:r>
                            <a:rPr lang="en-US" sz="2000" b="0" i="1" smtClean="0">
                              <a:latin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charset="0"/>
                                </a:rPr>
                                <m:t>𝑘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00" y="2743200"/>
                <a:ext cx="1828800" cy="932628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371600" y="3733800"/>
                <a:ext cx="670560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smtClean="0">
                          <a:latin typeface="Cambria Math" charset="0"/>
                        </a:rPr>
                        <m:t>Amount</m:t>
                      </m:r>
                      <m:r>
                        <a:rPr lang="en-US" sz="200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smtClean="0">
                          <a:latin typeface="Cambria Math" charset="0"/>
                        </a:rPr>
                        <m:t>of</m:t>
                      </m:r>
                      <m:r>
                        <a:rPr lang="en-US" sz="200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Principal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Repaid</m:t>
                      </m:r>
                      <m:r>
                        <a:rPr lang="en-US" sz="200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from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time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charset="0"/>
                        </a:rPr>
                        <m:t>𝑡</m:t>
                      </m:r>
                      <m:r>
                        <a:rPr lang="en-US" sz="2000" b="0" i="1" smtClean="0">
                          <a:latin typeface="Cambria Math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charset="0"/>
                        </a:rPr>
                        <m:t>𝑘</m:t>
                      </m:r>
                      <m:r>
                        <a:rPr lang="en-US" sz="2000" b="0" i="1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to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time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charset="0"/>
                        </a:rPr>
                        <m:t>𝑡</m:t>
                      </m:r>
                      <m:r>
                        <a:rPr lang="en-US" sz="2000" b="0" i="1" smtClean="0">
                          <a:latin typeface="Cambria Math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charset="0"/>
                        </a:rPr>
                        <m:t>𝑚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3733800"/>
                <a:ext cx="6705600" cy="400110"/>
              </a:xfrm>
              <a:prstGeom prst="rect">
                <a:avLst/>
              </a:prstGeom>
              <a:blipFill rotWithShape="0">
                <a:blip r:embed="rId9"/>
                <a:stretch>
                  <a:fillRect t="-101538" b="-126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52400" y="4038600"/>
                <a:ext cx="1828800" cy="9674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is-I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0" i="1" smtClean="0">
                              <a:latin typeface="Cambria Math" charset="0"/>
                            </a:rPr>
                            <m:t>𝑗</m:t>
                          </m:r>
                          <m:r>
                            <a:rPr lang="en-US" sz="2000" b="0" i="1" smtClean="0">
                              <a:latin typeface="Cambria Math" charset="0"/>
                            </a:rPr>
                            <m:t>=</m:t>
                          </m:r>
                          <m:r>
                            <a:rPr lang="en-US" sz="2000" b="0" i="1" smtClean="0">
                              <a:latin typeface="Cambria Math" charset="0"/>
                            </a:rPr>
                            <m:t>𝑘</m:t>
                          </m:r>
                          <m:r>
                            <a:rPr lang="en-US" sz="2000" b="0" i="1" smtClean="0">
                              <a:latin typeface="Cambria Math" charset="0"/>
                            </a:rPr>
                            <m:t>+1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charset="0"/>
                            </a:rPr>
                            <m:t>𝑚</m:t>
                          </m:r>
                        </m:sup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4038600"/>
                <a:ext cx="1828800" cy="967444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295400" y="4343400"/>
                <a:ext cx="1828800" cy="4138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i="1">
                              <a:latin typeface="Cambria Math" charset="0"/>
                            </a:rPr>
                            <m:t>𝑘</m:t>
                          </m:r>
                        </m:sub>
                      </m:sSub>
                      <m:r>
                        <a:rPr lang="en-US" sz="2000" b="0" i="1" smtClean="0">
                          <a:latin typeface="Cambria Math" charset="0"/>
                        </a:rPr>
                        <m:t>−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4343400"/>
                <a:ext cx="1828800" cy="413896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2743200" y="4343400"/>
                <a:ext cx="586740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0" smtClean="0">
                          <a:latin typeface="Cambria Math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difference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between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the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balances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at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times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a:rPr lang="en-US" sz="2000" i="1" smtClean="0">
                          <a:latin typeface="Cambria Math" charset="0"/>
                        </a:rPr>
                        <m:t>𝑘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and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𝑚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4343400"/>
                <a:ext cx="5867400" cy="400110"/>
              </a:xfrm>
              <a:prstGeom prst="rect">
                <a:avLst/>
              </a:prstGeom>
              <a:blipFill rotWithShape="0">
                <a:blip r:embed="rId12"/>
                <a:stretch>
                  <a:fillRect t="-101538" b="-126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371600" y="4933890"/>
                <a:ext cx="670560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smtClean="0">
                          <a:latin typeface="Cambria Math" charset="0"/>
                        </a:rPr>
                        <m:t>Amount</m:t>
                      </m:r>
                      <m:r>
                        <a:rPr lang="en-US" sz="200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smtClean="0">
                          <a:latin typeface="Cambria Math" charset="0"/>
                        </a:rPr>
                        <m:t>of</m:t>
                      </m:r>
                      <m:r>
                        <a:rPr lang="en-US" sz="200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Interest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Paid</m:t>
                      </m:r>
                      <m:r>
                        <a:rPr lang="en-US" sz="200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from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time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charset="0"/>
                        </a:rPr>
                        <m:t>𝑡</m:t>
                      </m:r>
                      <m:r>
                        <a:rPr lang="en-US" sz="2000" b="0" i="1" smtClean="0">
                          <a:latin typeface="Cambria Math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charset="0"/>
                        </a:rPr>
                        <m:t>𝑘</m:t>
                      </m:r>
                      <m:r>
                        <a:rPr lang="en-US" sz="2000" b="0" i="1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to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time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charset="0"/>
                        </a:rPr>
                        <m:t>𝑡</m:t>
                      </m:r>
                      <m:r>
                        <a:rPr lang="en-US" sz="2000" b="0" i="1" smtClean="0">
                          <a:latin typeface="Cambria Math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charset="0"/>
                        </a:rPr>
                        <m:t>𝑚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4933890"/>
                <a:ext cx="6705600" cy="400110"/>
              </a:xfrm>
              <a:prstGeom prst="rect">
                <a:avLst/>
              </a:prstGeom>
              <a:blipFill rotWithShape="0">
                <a:blip r:embed="rId13"/>
                <a:stretch>
                  <a:fillRect t="-98485" b="-1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-152400" y="5357156"/>
                <a:ext cx="1828800" cy="9674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is-I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0" i="1" smtClean="0">
                              <a:latin typeface="Cambria Math" charset="0"/>
                            </a:rPr>
                            <m:t>𝑗</m:t>
                          </m:r>
                          <m:r>
                            <a:rPr lang="en-US" sz="2000" b="0" i="1" smtClean="0">
                              <a:latin typeface="Cambria Math" charset="0"/>
                            </a:rPr>
                            <m:t>=</m:t>
                          </m:r>
                          <m:r>
                            <a:rPr lang="en-US" sz="2000" b="0" i="1" smtClean="0">
                              <a:latin typeface="Cambria Math" charset="0"/>
                            </a:rPr>
                            <m:t>𝑘</m:t>
                          </m:r>
                          <m:r>
                            <a:rPr lang="en-US" sz="2000" b="0" i="1" smtClean="0">
                              <a:latin typeface="Cambria Math" charset="0"/>
                            </a:rPr>
                            <m:t>+1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charset="0"/>
                            </a:rPr>
                            <m:t>𝑚</m:t>
                          </m:r>
                        </m:sup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52400" y="5357156"/>
                <a:ext cx="1828800" cy="967444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1066800" y="5357156"/>
                <a:ext cx="1828800" cy="9674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is-I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0" i="1" smtClean="0">
                              <a:latin typeface="Cambria Math" charset="0"/>
                            </a:rPr>
                            <m:t>𝑗</m:t>
                          </m:r>
                          <m:r>
                            <a:rPr lang="en-US" sz="2000" b="0" i="1" smtClean="0">
                              <a:latin typeface="Cambria Math" charset="0"/>
                            </a:rPr>
                            <m:t>=</m:t>
                          </m:r>
                          <m:r>
                            <a:rPr lang="en-US" sz="2000" b="0" i="1" smtClean="0">
                              <a:latin typeface="Cambria Math" charset="0"/>
                            </a:rPr>
                            <m:t>𝑘</m:t>
                          </m:r>
                          <m:r>
                            <a:rPr lang="en-US" sz="2000" b="0" i="1" smtClean="0">
                              <a:latin typeface="Cambria Math" charset="0"/>
                            </a:rPr>
                            <m:t>+1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charset="0"/>
                            </a:rPr>
                            <m:t>𝑚</m:t>
                          </m:r>
                        </m:sup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  <m:r>
                        <a:rPr lang="en-US" sz="2000" b="0" i="1" smtClean="0">
                          <a:latin typeface="Cambria Math" charset="0"/>
                        </a:rPr>
                        <m:t> −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5357156"/>
                <a:ext cx="1828800" cy="967444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2209800" y="5357156"/>
                <a:ext cx="1828800" cy="9674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is-I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0" i="1" smtClean="0">
                              <a:latin typeface="Cambria Math" charset="0"/>
                            </a:rPr>
                            <m:t>𝑗</m:t>
                          </m:r>
                          <m:r>
                            <a:rPr lang="en-US" sz="2000" b="0" i="1" smtClean="0">
                              <a:latin typeface="Cambria Math" charset="0"/>
                            </a:rPr>
                            <m:t>=</m:t>
                          </m:r>
                          <m:r>
                            <a:rPr lang="en-US" sz="2000" b="0" i="1" smtClean="0">
                              <a:latin typeface="Cambria Math" charset="0"/>
                            </a:rPr>
                            <m:t>𝑘</m:t>
                          </m:r>
                          <m:r>
                            <a:rPr lang="en-US" sz="2000" b="0" i="1" smtClean="0">
                              <a:latin typeface="Cambria Math" charset="0"/>
                            </a:rPr>
                            <m:t>+1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charset="0"/>
                            </a:rPr>
                            <m:t>𝑚</m:t>
                          </m:r>
                        </m:sup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5357156"/>
                <a:ext cx="1828800" cy="967444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8193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/>
          <p:cNvSpPr txBox="1">
            <a:spLocks/>
          </p:cNvSpPr>
          <p:nvPr/>
        </p:nvSpPr>
        <p:spPr>
          <a:xfrm>
            <a:off x="457200" y="1494000"/>
            <a:ext cx="80010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57150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165100">
              <a:spcBef>
                <a:spcPts val="900"/>
              </a:spcBef>
            </a:pPr>
            <a:endParaRPr lang="en-US" sz="2000" dirty="0">
              <a:solidFill>
                <a:schemeClr val="tx1"/>
              </a:solidFill>
              <a:latin typeface="Bold sand ms"/>
            </a:endParaRPr>
          </a:p>
          <a:p>
            <a:pPr marL="0" indent="0">
              <a:buFont typeface="Arial" pitchFamily="34" charset="0"/>
              <a:buNone/>
            </a:pPr>
            <a:endParaRPr lang="en-US" sz="2000" dirty="0">
              <a:solidFill>
                <a:schemeClr val="tx1"/>
              </a:solidFill>
              <a:latin typeface="Bold sand m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1"/>
              <p:cNvSpPr txBox="1">
                <a:spLocks/>
              </p:cNvSpPr>
              <p:nvPr/>
            </p:nvSpPr>
            <p:spPr>
              <a:xfrm>
                <a:off x="228600" y="228600"/>
                <a:ext cx="8686800" cy="11430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spcAft>
                    <a:spcPts val="1200"/>
                  </a:spcAft>
                </a:pPr>
                <a:r>
                  <a:rPr lang="en-US" b="1" dirty="0">
                    <a:latin typeface="Bold sand m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charset="0"/>
                          </a:rPr>
                          <m:t>𝑰</m:t>
                        </m:r>
                      </m:e>
                      <m:sub>
                        <m:r>
                          <a:rPr lang="en-US" b="1" i="1" smtClean="0">
                            <a:latin typeface="Cambria Math" charset="0"/>
                          </a:rPr>
                          <m:t>𝒌</m:t>
                        </m:r>
                      </m:sub>
                    </m:sSub>
                  </m:oMath>
                </a14:m>
                <a:r>
                  <a:rPr lang="en-US" b="1" dirty="0">
                    <a:latin typeface="Bold sand ms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charset="0"/>
                          </a:rPr>
                          <m:t>𝑷</m:t>
                        </m:r>
                      </m:e>
                      <m:sub>
                        <m:r>
                          <a:rPr lang="en-US" b="1" i="1">
                            <a:latin typeface="Cambria Math" charset="0"/>
                          </a:rPr>
                          <m:t>𝒌</m:t>
                        </m:r>
                      </m:sub>
                    </m:sSub>
                    <m:r>
                      <a:rPr lang="en-US" b="1" i="1">
                        <a:latin typeface="Cambria Math" charset="0"/>
                      </a:rPr>
                      <m:t> </m:t>
                    </m:r>
                  </m:oMath>
                </a14:m>
                <a:endParaRPr lang="en-US" b="1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4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28600"/>
                <a:ext cx="8686800" cy="1143000"/>
              </a:xfrm>
              <a:prstGeom prst="rect">
                <a:avLst/>
              </a:prstGeom>
              <a:blipFill rotWithShape="0">
                <a:blip r:embed="rId3"/>
                <a:stretch>
                  <a:fillRect b="-96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447800" y="1494000"/>
                <a:ext cx="6324600" cy="4138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charset="0"/>
                            </a:rPr>
                            <m:t>𝐼</m:t>
                          </m:r>
                        </m:e>
                        <m:sub>
                          <m:r>
                            <a:rPr lang="en-US" sz="2000" i="1">
                              <a:latin typeface="Cambria Math" charset="0"/>
                            </a:rPr>
                            <m:t>𝑘</m:t>
                          </m:r>
                        </m:sub>
                      </m:sSub>
                      <m:r>
                        <a:rPr lang="en-US" sz="2000">
                          <a:latin typeface="Cambria Math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charset="0"/>
                        </a:rPr>
                        <m:t>Amount</m:t>
                      </m:r>
                      <m:r>
                        <a:rPr lang="en-US" sz="200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charset="0"/>
                        </a:rPr>
                        <m:t>of</m:t>
                      </m:r>
                      <m:r>
                        <a:rPr lang="en-US" sz="200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charset="0"/>
                        </a:rPr>
                        <m:t>Interest</m:t>
                      </m:r>
                      <m:r>
                        <a:rPr lang="en-US" sz="200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charset="0"/>
                        </a:rPr>
                        <m:t>Paid</m:t>
                      </m:r>
                      <m:r>
                        <a:rPr lang="en-US" sz="200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charset="0"/>
                        </a:rPr>
                        <m:t>during</m:t>
                      </m:r>
                      <m:r>
                        <a:rPr lang="en-US" sz="200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charset="0"/>
                        </a:rPr>
                        <m:t>the</m:t>
                      </m:r>
                      <m:r>
                        <a:rPr lang="en-US" sz="2000">
                          <a:latin typeface="Cambria Math" charset="0"/>
                        </a:rPr>
                        <m:t> 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charset="0"/>
                            </a:rPr>
                            <m:t>𝑘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2000">
                              <a:latin typeface="Cambria Math" charset="0"/>
                            </a:rPr>
                            <m:t>th</m:t>
                          </m:r>
                        </m:sup>
                      </m:sSup>
                      <m:r>
                        <a:rPr lang="en-US" sz="2000" i="1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charset="0"/>
                        </a:rPr>
                        <m:t>period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1494000"/>
                <a:ext cx="6324600" cy="413896"/>
              </a:xfrm>
              <a:prstGeom prst="rect">
                <a:avLst/>
              </a:prstGeom>
              <a:blipFill rotWithShape="0">
                <a:blip r:embed="rId4"/>
                <a:stretch>
                  <a:fillRect t="-91176" b="-1220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200400" y="1905000"/>
                <a:ext cx="2667000" cy="4138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charset="0"/>
                            </a:rPr>
                            <m:t>𝐼</m:t>
                          </m:r>
                        </m:e>
                        <m:sub>
                          <m:r>
                            <a:rPr lang="en-US" sz="2000" i="1">
                              <a:latin typeface="Cambria Math" charset="0"/>
                            </a:rPr>
                            <m:t>𝑘</m:t>
                          </m:r>
                        </m:sub>
                      </m:sSub>
                      <m:r>
                        <a:rPr lang="en-US" sz="2000" b="0" i="1" smtClean="0">
                          <a:latin typeface="Cambria Math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charset="0"/>
                        </a:rPr>
                        <m:t>𝑖</m:t>
                      </m:r>
                      <m:r>
                        <a:rPr lang="en-US" sz="20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𝑘</m:t>
                          </m:r>
                          <m:r>
                            <a:rPr lang="en-US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1905000"/>
                <a:ext cx="2667000" cy="41389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447800" y="2362200"/>
                <a:ext cx="6324600" cy="4138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1" smtClean="0">
                              <a:latin typeface="Cambria Math" charset="0"/>
                            </a:rPr>
                            <m:t>P</m:t>
                          </m:r>
                        </m:e>
                        <m:sub>
                          <m:r>
                            <a:rPr lang="en-US" sz="2000" i="1">
                              <a:latin typeface="Cambria Math" charset="0"/>
                            </a:rPr>
                            <m:t>𝑘</m:t>
                          </m:r>
                        </m:sub>
                      </m:sSub>
                      <m:r>
                        <a:rPr lang="en-US" sz="2000">
                          <a:latin typeface="Cambria Math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charset="0"/>
                        </a:rPr>
                        <m:t>Amount</m:t>
                      </m:r>
                      <m:r>
                        <a:rPr lang="en-US" sz="200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charset="0"/>
                        </a:rPr>
                        <m:t>of</m:t>
                      </m:r>
                      <m:r>
                        <a:rPr lang="en-US" sz="200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Principal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Repaid</m:t>
                      </m:r>
                      <m:r>
                        <a:rPr lang="en-US" sz="200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with</m:t>
                      </m:r>
                      <m:r>
                        <a:rPr lang="en-US" sz="200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charset="0"/>
                        </a:rPr>
                        <m:t>the</m:t>
                      </m:r>
                      <m:r>
                        <a:rPr lang="en-US" sz="2000">
                          <a:latin typeface="Cambria Math" charset="0"/>
                        </a:rPr>
                        <m:t> 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charset="0"/>
                            </a:rPr>
                            <m:t>𝑘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2000">
                              <a:latin typeface="Cambria Math" charset="0"/>
                            </a:rPr>
                            <m:t>th</m:t>
                          </m:r>
                        </m:sup>
                      </m:sSup>
                      <m:r>
                        <a:rPr lang="en-US" sz="2000" i="1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charset="0"/>
                        </a:rPr>
                        <m:t>p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ayment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2362200"/>
                <a:ext cx="6324600" cy="413896"/>
              </a:xfrm>
              <a:prstGeom prst="rect">
                <a:avLst/>
              </a:prstGeom>
              <a:blipFill rotWithShape="0">
                <a:blip r:embed="rId6"/>
                <a:stretch>
                  <a:fillRect t="-94030" b="-123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667000" y="3048000"/>
                <a:ext cx="1828800" cy="4138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sz="2000" i="1">
                              <a:latin typeface="Cambria Math" charset="0"/>
                            </a:rPr>
                            <m:t>𝑘</m:t>
                          </m:r>
                        </m:sub>
                      </m:sSub>
                      <m:r>
                        <a:rPr lang="en-US" sz="2000" b="0" i="1" smtClean="0"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𝐶</m:t>
                          </m:r>
                        </m:e>
                        <m:sub>
                          <m:r>
                            <a:rPr lang="en-US" sz="2000" i="1">
                              <a:latin typeface="Cambria Math" charset="0"/>
                            </a:rPr>
                            <m:t>𝑘</m:t>
                          </m:r>
                        </m:sub>
                      </m:sSub>
                      <m:r>
                        <a:rPr lang="en-US" sz="2000" b="0" i="1" smtClean="0">
                          <a:latin typeface="Cambria Math" charset="0"/>
                        </a:rPr>
                        <m:t>−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𝐼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0" y="3048000"/>
                <a:ext cx="1828800" cy="413896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4876800" y="2743200"/>
                <a:ext cx="1828800" cy="9326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</a:rPr>
                        <m:t>𝐿</m:t>
                      </m:r>
                      <m:r>
                        <a:rPr lang="en-US" sz="2000" b="0" i="1" smtClean="0">
                          <a:latin typeface="Cambria Math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is-I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0" i="1" smtClean="0">
                              <a:latin typeface="Cambria Math" charset="0"/>
                            </a:rPr>
                            <m:t>𝑘</m:t>
                          </m:r>
                          <m:r>
                            <a:rPr lang="en-US" sz="2000" b="0" i="1" smtClean="0">
                              <a:latin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charset="0"/>
                                </a:rPr>
                                <m:t>𝑘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00" y="2743200"/>
                <a:ext cx="1828800" cy="932628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371600" y="3733800"/>
                <a:ext cx="670560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smtClean="0">
                          <a:latin typeface="Cambria Math" charset="0"/>
                        </a:rPr>
                        <m:t>Amount</m:t>
                      </m:r>
                      <m:r>
                        <a:rPr lang="en-US" sz="200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smtClean="0">
                          <a:latin typeface="Cambria Math" charset="0"/>
                        </a:rPr>
                        <m:t>of</m:t>
                      </m:r>
                      <m:r>
                        <a:rPr lang="en-US" sz="200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Principal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Repaid</m:t>
                      </m:r>
                      <m:r>
                        <a:rPr lang="en-US" sz="200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from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time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charset="0"/>
                        </a:rPr>
                        <m:t>𝑡</m:t>
                      </m:r>
                      <m:r>
                        <a:rPr lang="en-US" sz="2000" b="0" i="1" smtClean="0">
                          <a:latin typeface="Cambria Math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charset="0"/>
                        </a:rPr>
                        <m:t>𝑘</m:t>
                      </m:r>
                      <m:r>
                        <a:rPr lang="en-US" sz="2000" b="0" i="1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to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time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charset="0"/>
                        </a:rPr>
                        <m:t>𝑡</m:t>
                      </m:r>
                      <m:r>
                        <a:rPr lang="en-US" sz="2000" b="0" i="1" smtClean="0">
                          <a:latin typeface="Cambria Math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charset="0"/>
                        </a:rPr>
                        <m:t>𝑚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3733800"/>
                <a:ext cx="6705600" cy="400110"/>
              </a:xfrm>
              <a:prstGeom prst="rect">
                <a:avLst/>
              </a:prstGeom>
              <a:blipFill rotWithShape="0">
                <a:blip r:embed="rId9"/>
                <a:stretch>
                  <a:fillRect t="-101538" b="-126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52400" y="4038600"/>
                <a:ext cx="1828800" cy="9674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is-I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0" i="1" smtClean="0">
                              <a:latin typeface="Cambria Math" charset="0"/>
                            </a:rPr>
                            <m:t>𝑗</m:t>
                          </m:r>
                          <m:r>
                            <a:rPr lang="en-US" sz="2000" b="0" i="1" smtClean="0">
                              <a:latin typeface="Cambria Math" charset="0"/>
                            </a:rPr>
                            <m:t>=</m:t>
                          </m:r>
                          <m:r>
                            <a:rPr lang="en-US" sz="2000" b="0" i="1" smtClean="0">
                              <a:latin typeface="Cambria Math" charset="0"/>
                            </a:rPr>
                            <m:t>𝑘</m:t>
                          </m:r>
                          <m:r>
                            <a:rPr lang="en-US" sz="2000" b="0" i="1" smtClean="0">
                              <a:latin typeface="Cambria Math" charset="0"/>
                            </a:rPr>
                            <m:t>+1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charset="0"/>
                            </a:rPr>
                            <m:t>𝑚</m:t>
                          </m:r>
                        </m:sup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4038600"/>
                <a:ext cx="1828800" cy="967444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295400" y="4343400"/>
                <a:ext cx="1828800" cy="4138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i="1">
                              <a:latin typeface="Cambria Math" charset="0"/>
                            </a:rPr>
                            <m:t>𝑘</m:t>
                          </m:r>
                        </m:sub>
                      </m:sSub>
                      <m:r>
                        <a:rPr lang="en-US" sz="2000" b="0" i="1" smtClean="0">
                          <a:latin typeface="Cambria Math" charset="0"/>
                        </a:rPr>
                        <m:t>−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4343400"/>
                <a:ext cx="1828800" cy="413896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371600" y="4933890"/>
                <a:ext cx="670560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smtClean="0">
                          <a:latin typeface="Cambria Math" charset="0"/>
                        </a:rPr>
                        <m:t>Amount</m:t>
                      </m:r>
                      <m:r>
                        <a:rPr lang="en-US" sz="200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smtClean="0">
                          <a:latin typeface="Cambria Math" charset="0"/>
                        </a:rPr>
                        <m:t>of</m:t>
                      </m:r>
                      <m:r>
                        <a:rPr lang="en-US" sz="200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Interest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Paid</m:t>
                      </m:r>
                      <m:r>
                        <a:rPr lang="en-US" sz="200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from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time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charset="0"/>
                        </a:rPr>
                        <m:t>𝑡</m:t>
                      </m:r>
                      <m:r>
                        <a:rPr lang="en-US" sz="2000" b="0" i="1" smtClean="0">
                          <a:latin typeface="Cambria Math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charset="0"/>
                        </a:rPr>
                        <m:t>𝑘</m:t>
                      </m:r>
                      <m:r>
                        <a:rPr lang="en-US" sz="2000" b="0" i="1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to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time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charset="0"/>
                        </a:rPr>
                        <m:t>𝑡</m:t>
                      </m:r>
                      <m:r>
                        <a:rPr lang="en-US" sz="2000" b="0" i="1" smtClean="0">
                          <a:latin typeface="Cambria Math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charset="0"/>
                        </a:rPr>
                        <m:t>𝑚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4933890"/>
                <a:ext cx="6705600" cy="400110"/>
              </a:xfrm>
              <a:prstGeom prst="rect">
                <a:avLst/>
              </a:prstGeom>
              <a:blipFill rotWithShape="0">
                <a:blip r:embed="rId12"/>
                <a:stretch>
                  <a:fillRect t="-98485" b="-1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-152400" y="5357156"/>
                <a:ext cx="1828800" cy="9674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is-I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0" i="1" smtClean="0">
                              <a:latin typeface="Cambria Math" charset="0"/>
                            </a:rPr>
                            <m:t>𝑗</m:t>
                          </m:r>
                          <m:r>
                            <a:rPr lang="en-US" sz="2000" b="0" i="1" smtClean="0">
                              <a:latin typeface="Cambria Math" charset="0"/>
                            </a:rPr>
                            <m:t>=</m:t>
                          </m:r>
                          <m:r>
                            <a:rPr lang="en-US" sz="2000" b="0" i="1" smtClean="0">
                              <a:latin typeface="Cambria Math" charset="0"/>
                            </a:rPr>
                            <m:t>𝑘</m:t>
                          </m:r>
                          <m:r>
                            <a:rPr lang="en-US" sz="2000" b="0" i="1" smtClean="0">
                              <a:latin typeface="Cambria Math" charset="0"/>
                            </a:rPr>
                            <m:t>+1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charset="0"/>
                            </a:rPr>
                            <m:t>𝑚</m:t>
                          </m:r>
                        </m:sup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52400" y="5357156"/>
                <a:ext cx="1828800" cy="967444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1066800" y="5357156"/>
                <a:ext cx="1828800" cy="9674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is-I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0" i="1" smtClean="0">
                              <a:latin typeface="Cambria Math" charset="0"/>
                            </a:rPr>
                            <m:t>𝑗</m:t>
                          </m:r>
                          <m:r>
                            <a:rPr lang="en-US" sz="2000" b="0" i="1" smtClean="0">
                              <a:latin typeface="Cambria Math" charset="0"/>
                            </a:rPr>
                            <m:t>=</m:t>
                          </m:r>
                          <m:r>
                            <a:rPr lang="en-US" sz="2000" b="0" i="1" smtClean="0">
                              <a:latin typeface="Cambria Math" charset="0"/>
                            </a:rPr>
                            <m:t>𝑘</m:t>
                          </m:r>
                          <m:r>
                            <a:rPr lang="en-US" sz="2000" b="0" i="1" smtClean="0">
                              <a:latin typeface="Cambria Math" charset="0"/>
                            </a:rPr>
                            <m:t>+1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charset="0"/>
                            </a:rPr>
                            <m:t>𝑚</m:t>
                          </m:r>
                        </m:sup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  <m:r>
                        <a:rPr lang="en-US" sz="2000" b="0" i="1" smtClean="0">
                          <a:latin typeface="Cambria Math" charset="0"/>
                        </a:rPr>
                        <m:t> −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5357156"/>
                <a:ext cx="1828800" cy="967444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2743200" y="4343400"/>
                <a:ext cx="586740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0" smtClean="0">
                          <a:latin typeface="Cambria Math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difference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between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the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balances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at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times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a:rPr lang="en-US" sz="2000" i="1" smtClean="0">
                          <a:latin typeface="Cambria Math" charset="0"/>
                        </a:rPr>
                        <m:t>𝑘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and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𝑚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4343400"/>
                <a:ext cx="5867400" cy="400110"/>
              </a:xfrm>
              <a:prstGeom prst="rect">
                <a:avLst/>
              </a:prstGeom>
              <a:blipFill rotWithShape="0">
                <a:blip r:embed="rId15"/>
                <a:stretch>
                  <a:fillRect t="-101538" b="-126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2438400" y="5638800"/>
                <a:ext cx="1828800" cy="4138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charset="0"/>
                        </a:rPr>
                        <m:t>(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i="1">
                              <a:latin typeface="Cambria Math" charset="0"/>
                            </a:rPr>
                            <m:t>𝑘</m:t>
                          </m:r>
                        </m:sub>
                      </m:sSub>
                      <m:r>
                        <a:rPr lang="en-US" sz="2000" b="0" i="1" smtClean="0">
                          <a:latin typeface="Cambria Math" charset="0"/>
                        </a:rPr>
                        <m:t>−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𝑚</m:t>
                          </m:r>
                        </m:sub>
                      </m:sSub>
                      <m:r>
                        <a:rPr lang="en-US" sz="20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5638800"/>
                <a:ext cx="1828800" cy="413896"/>
              </a:xfrm>
              <a:prstGeom prst="rect">
                <a:avLst/>
              </a:prstGeom>
              <a:blipFill rotWithShape="0">
                <a:blip r:embed="rId16"/>
                <a:stretch>
                  <a:fillRect b="-10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610756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/>
          <p:cNvSpPr txBox="1">
            <a:spLocks/>
          </p:cNvSpPr>
          <p:nvPr/>
        </p:nvSpPr>
        <p:spPr>
          <a:xfrm>
            <a:off x="457200" y="1494000"/>
            <a:ext cx="80010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57150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165100">
              <a:spcBef>
                <a:spcPts val="900"/>
              </a:spcBef>
            </a:pPr>
            <a:endParaRPr lang="en-US" sz="2000" dirty="0">
              <a:solidFill>
                <a:schemeClr val="tx1"/>
              </a:solidFill>
              <a:latin typeface="Bold sand ms"/>
            </a:endParaRPr>
          </a:p>
          <a:p>
            <a:pPr marL="0" indent="0">
              <a:buFont typeface="Arial" pitchFamily="34" charset="0"/>
              <a:buNone/>
            </a:pPr>
            <a:endParaRPr lang="en-US" sz="2000" dirty="0">
              <a:solidFill>
                <a:schemeClr val="tx1"/>
              </a:solidFill>
              <a:latin typeface="Bold sand m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1"/>
              <p:cNvSpPr txBox="1">
                <a:spLocks/>
              </p:cNvSpPr>
              <p:nvPr/>
            </p:nvSpPr>
            <p:spPr>
              <a:xfrm>
                <a:off x="228600" y="228600"/>
                <a:ext cx="8686800" cy="11430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spcAft>
                    <a:spcPts val="1200"/>
                  </a:spcAft>
                </a:pPr>
                <a:r>
                  <a:rPr lang="en-US" b="1" dirty="0">
                    <a:latin typeface="Bold sand m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charset="0"/>
                          </a:rPr>
                          <m:t>𝑰</m:t>
                        </m:r>
                      </m:e>
                      <m:sub>
                        <m:r>
                          <a:rPr lang="en-US" b="1" i="1" smtClean="0">
                            <a:latin typeface="Cambria Math" charset="0"/>
                          </a:rPr>
                          <m:t>𝒌</m:t>
                        </m:r>
                      </m:sub>
                    </m:sSub>
                  </m:oMath>
                </a14:m>
                <a:r>
                  <a:rPr lang="en-US" b="1" dirty="0">
                    <a:latin typeface="Bold sand ms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charset="0"/>
                          </a:rPr>
                          <m:t>𝑷</m:t>
                        </m:r>
                      </m:e>
                      <m:sub>
                        <m:r>
                          <a:rPr lang="en-US" b="1" i="1">
                            <a:latin typeface="Cambria Math" charset="0"/>
                          </a:rPr>
                          <m:t>𝒌</m:t>
                        </m:r>
                      </m:sub>
                    </m:sSub>
                    <m:r>
                      <a:rPr lang="en-US" b="1" i="1">
                        <a:latin typeface="Cambria Math" charset="0"/>
                      </a:rPr>
                      <m:t> </m:t>
                    </m:r>
                  </m:oMath>
                </a14:m>
                <a:endParaRPr lang="en-US" b="1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4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28600"/>
                <a:ext cx="8686800" cy="1143000"/>
              </a:xfrm>
              <a:prstGeom prst="rect">
                <a:avLst/>
              </a:prstGeom>
              <a:blipFill rotWithShape="0">
                <a:blip r:embed="rId3"/>
                <a:stretch>
                  <a:fillRect b="-96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447800" y="1494000"/>
                <a:ext cx="6324600" cy="4138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charset="0"/>
                            </a:rPr>
                            <m:t>𝐼</m:t>
                          </m:r>
                        </m:e>
                        <m:sub>
                          <m:r>
                            <a:rPr lang="en-US" sz="2000" i="1">
                              <a:latin typeface="Cambria Math" charset="0"/>
                            </a:rPr>
                            <m:t>𝑘</m:t>
                          </m:r>
                        </m:sub>
                      </m:sSub>
                      <m:r>
                        <a:rPr lang="en-US" sz="2000">
                          <a:latin typeface="Cambria Math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charset="0"/>
                        </a:rPr>
                        <m:t>Amount</m:t>
                      </m:r>
                      <m:r>
                        <a:rPr lang="en-US" sz="200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charset="0"/>
                        </a:rPr>
                        <m:t>of</m:t>
                      </m:r>
                      <m:r>
                        <a:rPr lang="en-US" sz="200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charset="0"/>
                        </a:rPr>
                        <m:t>Interest</m:t>
                      </m:r>
                      <m:r>
                        <a:rPr lang="en-US" sz="200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charset="0"/>
                        </a:rPr>
                        <m:t>Paid</m:t>
                      </m:r>
                      <m:r>
                        <a:rPr lang="en-US" sz="200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charset="0"/>
                        </a:rPr>
                        <m:t>during</m:t>
                      </m:r>
                      <m:r>
                        <a:rPr lang="en-US" sz="200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charset="0"/>
                        </a:rPr>
                        <m:t>the</m:t>
                      </m:r>
                      <m:r>
                        <a:rPr lang="en-US" sz="2000">
                          <a:latin typeface="Cambria Math" charset="0"/>
                        </a:rPr>
                        <m:t> 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charset="0"/>
                            </a:rPr>
                            <m:t>𝑘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2000">
                              <a:latin typeface="Cambria Math" charset="0"/>
                            </a:rPr>
                            <m:t>th</m:t>
                          </m:r>
                        </m:sup>
                      </m:sSup>
                      <m:r>
                        <a:rPr lang="en-US" sz="2000" i="1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charset="0"/>
                        </a:rPr>
                        <m:t>period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1494000"/>
                <a:ext cx="6324600" cy="413896"/>
              </a:xfrm>
              <a:prstGeom prst="rect">
                <a:avLst/>
              </a:prstGeom>
              <a:blipFill rotWithShape="0">
                <a:blip r:embed="rId4"/>
                <a:stretch>
                  <a:fillRect t="-91176" b="-1220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200400" y="1905000"/>
                <a:ext cx="2667000" cy="4138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charset="0"/>
                            </a:rPr>
                            <m:t>𝐼</m:t>
                          </m:r>
                        </m:e>
                        <m:sub>
                          <m:r>
                            <a:rPr lang="en-US" sz="2000" i="1">
                              <a:latin typeface="Cambria Math" charset="0"/>
                            </a:rPr>
                            <m:t>𝑘</m:t>
                          </m:r>
                        </m:sub>
                      </m:sSub>
                      <m:r>
                        <a:rPr lang="en-US" sz="2000" b="0" i="1" smtClean="0">
                          <a:latin typeface="Cambria Math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charset="0"/>
                        </a:rPr>
                        <m:t>𝑖</m:t>
                      </m:r>
                      <m:r>
                        <a:rPr lang="en-US" sz="20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𝑘</m:t>
                          </m:r>
                          <m:r>
                            <a:rPr lang="en-US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1905000"/>
                <a:ext cx="2667000" cy="41389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447800" y="2362200"/>
                <a:ext cx="6324600" cy="4138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1" smtClean="0">
                              <a:latin typeface="Cambria Math" charset="0"/>
                            </a:rPr>
                            <m:t>P</m:t>
                          </m:r>
                        </m:e>
                        <m:sub>
                          <m:r>
                            <a:rPr lang="en-US" sz="2000" i="1">
                              <a:latin typeface="Cambria Math" charset="0"/>
                            </a:rPr>
                            <m:t>𝑘</m:t>
                          </m:r>
                        </m:sub>
                      </m:sSub>
                      <m:r>
                        <a:rPr lang="en-US" sz="2000">
                          <a:latin typeface="Cambria Math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charset="0"/>
                        </a:rPr>
                        <m:t>Amount</m:t>
                      </m:r>
                      <m:r>
                        <a:rPr lang="en-US" sz="200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charset="0"/>
                        </a:rPr>
                        <m:t>of</m:t>
                      </m:r>
                      <m:r>
                        <a:rPr lang="en-US" sz="200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Principal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Repaid</m:t>
                      </m:r>
                      <m:r>
                        <a:rPr lang="en-US" sz="200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with</m:t>
                      </m:r>
                      <m:r>
                        <a:rPr lang="en-US" sz="200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charset="0"/>
                        </a:rPr>
                        <m:t>the</m:t>
                      </m:r>
                      <m:r>
                        <a:rPr lang="en-US" sz="2000">
                          <a:latin typeface="Cambria Math" charset="0"/>
                        </a:rPr>
                        <m:t> 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charset="0"/>
                            </a:rPr>
                            <m:t>𝑘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2000">
                              <a:latin typeface="Cambria Math" charset="0"/>
                            </a:rPr>
                            <m:t>th</m:t>
                          </m:r>
                        </m:sup>
                      </m:sSup>
                      <m:r>
                        <a:rPr lang="en-US" sz="2000" i="1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charset="0"/>
                        </a:rPr>
                        <m:t>p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ayment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2362200"/>
                <a:ext cx="6324600" cy="413896"/>
              </a:xfrm>
              <a:prstGeom prst="rect">
                <a:avLst/>
              </a:prstGeom>
              <a:blipFill rotWithShape="0">
                <a:blip r:embed="rId6"/>
                <a:stretch>
                  <a:fillRect t="-94030" b="-123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667000" y="3048000"/>
                <a:ext cx="1828800" cy="4138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sz="2000" i="1">
                              <a:latin typeface="Cambria Math" charset="0"/>
                            </a:rPr>
                            <m:t>𝑘</m:t>
                          </m:r>
                        </m:sub>
                      </m:sSub>
                      <m:r>
                        <a:rPr lang="en-US" sz="2000" b="0" i="1" smtClean="0"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𝐶</m:t>
                          </m:r>
                        </m:e>
                        <m:sub>
                          <m:r>
                            <a:rPr lang="en-US" sz="2000" i="1">
                              <a:latin typeface="Cambria Math" charset="0"/>
                            </a:rPr>
                            <m:t>𝑘</m:t>
                          </m:r>
                        </m:sub>
                      </m:sSub>
                      <m:r>
                        <a:rPr lang="en-US" sz="2000" b="0" i="1" smtClean="0">
                          <a:latin typeface="Cambria Math" charset="0"/>
                        </a:rPr>
                        <m:t>−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𝐼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0" y="3048000"/>
                <a:ext cx="1828800" cy="413896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4876800" y="2743200"/>
                <a:ext cx="1828800" cy="9326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</a:rPr>
                        <m:t>𝐿</m:t>
                      </m:r>
                      <m:r>
                        <a:rPr lang="en-US" sz="2000" b="0" i="1" smtClean="0">
                          <a:latin typeface="Cambria Math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is-I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0" i="1" smtClean="0">
                              <a:latin typeface="Cambria Math" charset="0"/>
                            </a:rPr>
                            <m:t>𝑘</m:t>
                          </m:r>
                          <m:r>
                            <a:rPr lang="en-US" sz="2000" b="0" i="1" smtClean="0">
                              <a:latin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charset="0"/>
                                </a:rPr>
                                <m:t>𝑘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00" y="2743200"/>
                <a:ext cx="1828800" cy="932628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371600" y="3733800"/>
                <a:ext cx="670560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smtClean="0">
                          <a:latin typeface="Cambria Math" charset="0"/>
                        </a:rPr>
                        <m:t>Amount</m:t>
                      </m:r>
                      <m:r>
                        <a:rPr lang="en-US" sz="200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smtClean="0">
                          <a:latin typeface="Cambria Math" charset="0"/>
                        </a:rPr>
                        <m:t>of</m:t>
                      </m:r>
                      <m:r>
                        <a:rPr lang="en-US" sz="200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Principal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Repaid</m:t>
                      </m:r>
                      <m:r>
                        <a:rPr lang="en-US" sz="200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from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time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charset="0"/>
                        </a:rPr>
                        <m:t>𝑡</m:t>
                      </m:r>
                      <m:r>
                        <a:rPr lang="en-US" sz="2000" b="0" i="1" smtClean="0">
                          <a:latin typeface="Cambria Math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charset="0"/>
                        </a:rPr>
                        <m:t>𝑘</m:t>
                      </m:r>
                      <m:r>
                        <a:rPr lang="en-US" sz="2000" b="0" i="1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to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time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charset="0"/>
                        </a:rPr>
                        <m:t>𝑡</m:t>
                      </m:r>
                      <m:r>
                        <a:rPr lang="en-US" sz="2000" b="0" i="1" smtClean="0">
                          <a:latin typeface="Cambria Math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charset="0"/>
                        </a:rPr>
                        <m:t>𝑚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3733800"/>
                <a:ext cx="6705600" cy="400110"/>
              </a:xfrm>
              <a:prstGeom prst="rect">
                <a:avLst/>
              </a:prstGeom>
              <a:blipFill rotWithShape="0">
                <a:blip r:embed="rId9"/>
                <a:stretch>
                  <a:fillRect t="-101538" b="-126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52400" y="4038600"/>
                <a:ext cx="1828800" cy="9674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is-I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0" i="1" smtClean="0">
                              <a:latin typeface="Cambria Math" charset="0"/>
                            </a:rPr>
                            <m:t>𝑗</m:t>
                          </m:r>
                          <m:r>
                            <a:rPr lang="en-US" sz="2000" b="0" i="1" smtClean="0">
                              <a:latin typeface="Cambria Math" charset="0"/>
                            </a:rPr>
                            <m:t>=</m:t>
                          </m:r>
                          <m:r>
                            <a:rPr lang="en-US" sz="2000" b="0" i="1" smtClean="0">
                              <a:latin typeface="Cambria Math" charset="0"/>
                            </a:rPr>
                            <m:t>𝑘</m:t>
                          </m:r>
                          <m:r>
                            <a:rPr lang="en-US" sz="2000" b="0" i="1" smtClean="0">
                              <a:latin typeface="Cambria Math" charset="0"/>
                            </a:rPr>
                            <m:t>+1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charset="0"/>
                            </a:rPr>
                            <m:t>𝑚</m:t>
                          </m:r>
                        </m:sup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4038600"/>
                <a:ext cx="1828800" cy="967444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295400" y="4343400"/>
                <a:ext cx="1828800" cy="4138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i="1">
                              <a:latin typeface="Cambria Math" charset="0"/>
                            </a:rPr>
                            <m:t>𝑘</m:t>
                          </m:r>
                        </m:sub>
                      </m:sSub>
                      <m:r>
                        <a:rPr lang="en-US" sz="2000" b="0" i="1" smtClean="0">
                          <a:latin typeface="Cambria Math" charset="0"/>
                        </a:rPr>
                        <m:t>−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4343400"/>
                <a:ext cx="1828800" cy="413896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371600" y="4933890"/>
                <a:ext cx="670560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smtClean="0">
                          <a:latin typeface="Cambria Math" charset="0"/>
                        </a:rPr>
                        <m:t>Amount</m:t>
                      </m:r>
                      <m:r>
                        <a:rPr lang="en-US" sz="200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smtClean="0">
                          <a:latin typeface="Cambria Math" charset="0"/>
                        </a:rPr>
                        <m:t>of</m:t>
                      </m:r>
                      <m:r>
                        <a:rPr lang="en-US" sz="200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Interest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Paid</m:t>
                      </m:r>
                      <m:r>
                        <a:rPr lang="en-US" sz="200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from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time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charset="0"/>
                        </a:rPr>
                        <m:t>𝑡</m:t>
                      </m:r>
                      <m:r>
                        <a:rPr lang="en-US" sz="2000" b="0" i="1" smtClean="0">
                          <a:latin typeface="Cambria Math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charset="0"/>
                        </a:rPr>
                        <m:t>𝑘</m:t>
                      </m:r>
                      <m:r>
                        <a:rPr lang="en-US" sz="2000" b="0" i="1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to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time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charset="0"/>
                        </a:rPr>
                        <m:t>𝑡</m:t>
                      </m:r>
                      <m:r>
                        <a:rPr lang="en-US" sz="2000" b="0" i="1" smtClean="0">
                          <a:latin typeface="Cambria Math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charset="0"/>
                        </a:rPr>
                        <m:t>𝑚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4933890"/>
                <a:ext cx="6705600" cy="400110"/>
              </a:xfrm>
              <a:prstGeom prst="rect">
                <a:avLst/>
              </a:prstGeom>
              <a:blipFill rotWithShape="0">
                <a:blip r:embed="rId12"/>
                <a:stretch>
                  <a:fillRect t="-98485" b="-1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-152400" y="5357156"/>
                <a:ext cx="1828800" cy="9674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is-I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0" i="1" smtClean="0">
                              <a:latin typeface="Cambria Math" charset="0"/>
                            </a:rPr>
                            <m:t>𝑗</m:t>
                          </m:r>
                          <m:r>
                            <a:rPr lang="en-US" sz="2000" b="0" i="1" smtClean="0">
                              <a:latin typeface="Cambria Math" charset="0"/>
                            </a:rPr>
                            <m:t>=</m:t>
                          </m:r>
                          <m:r>
                            <a:rPr lang="en-US" sz="2000" b="0" i="1" smtClean="0">
                              <a:latin typeface="Cambria Math" charset="0"/>
                            </a:rPr>
                            <m:t>𝑘</m:t>
                          </m:r>
                          <m:r>
                            <a:rPr lang="en-US" sz="2000" b="0" i="1" smtClean="0">
                              <a:latin typeface="Cambria Math" charset="0"/>
                            </a:rPr>
                            <m:t>+1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charset="0"/>
                            </a:rPr>
                            <m:t>𝑚</m:t>
                          </m:r>
                        </m:sup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52400" y="5357156"/>
                <a:ext cx="1828800" cy="967444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1066800" y="5357156"/>
                <a:ext cx="1828800" cy="9674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is-I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0" i="1" smtClean="0">
                              <a:latin typeface="Cambria Math" charset="0"/>
                            </a:rPr>
                            <m:t>𝑗</m:t>
                          </m:r>
                          <m:r>
                            <a:rPr lang="en-US" sz="2000" b="0" i="1" smtClean="0">
                              <a:latin typeface="Cambria Math" charset="0"/>
                            </a:rPr>
                            <m:t>=</m:t>
                          </m:r>
                          <m:r>
                            <a:rPr lang="en-US" sz="2000" b="0" i="1" smtClean="0">
                              <a:latin typeface="Cambria Math" charset="0"/>
                            </a:rPr>
                            <m:t>𝑘</m:t>
                          </m:r>
                          <m:r>
                            <a:rPr lang="en-US" sz="2000" b="0" i="1" smtClean="0">
                              <a:latin typeface="Cambria Math" charset="0"/>
                            </a:rPr>
                            <m:t>+1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charset="0"/>
                            </a:rPr>
                            <m:t>𝑚</m:t>
                          </m:r>
                        </m:sup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  <m:r>
                        <a:rPr lang="en-US" sz="2000" b="0" i="1" smtClean="0">
                          <a:latin typeface="Cambria Math" charset="0"/>
                        </a:rPr>
                        <m:t> −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5357156"/>
                <a:ext cx="1828800" cy="967444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2743200" y="4343400"/>
                <a:ext cx="586740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0" smtClean="0">
                          <a:latin typeface="Cambria Math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difference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between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the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balances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at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times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a:rPr lang="en-US" sz="2000" i="1" smtClean="0">
                          <a:latin typeface="Cambria Math" charset="0"/>
                        </a:rPr>
                        <m:t>𝑘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and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𝑚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4343400"/>
                <a:ext cx="5867400" cy="400110"/>
              </a:xfrm>
              <a:prstGeom prst="rect">
                <a:avLst/>
              </a:prstGeom>
              <a:blipFill rotWithShape="0">
                <a:blip r:embed="rId15"/>
                <a:stretch>
                  <a:fillRect t="-101538" b="-126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2438400" y="5638800"/>
                <a:ext cx="1828800" cy="4138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charset="0"/>
                        </a:rPr>
                        <m:t>(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i="1">
                              <a:latin typeface="Cambria Math" charset="0"/>
                            </a:rPr>
                            <m:t>𝑘</m:t>
                          </m:r>
                        </m:sub>
                      </m:sSub>
                      <m:r>
                        <a:rPr lang="en-US" sz="2000" b="0" i="1" smtClean="0">
                          <a:latin typeface="Cambria Math" charset="0"/>
                        </a:rPr>
                        <m:t>−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𝑚</m:t>
                          </m:r>
                        </m:sub>
                      </m:sSub>
                      <m:r>
                        <a:rPr lang="en-US" sz="20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5638800"/>
                <a:ext cx="1828800" cy="413896"/>
              </a:xfrm>
              <a:prstGeom prst="rect">
                <a:avLst/>
              </a:prstGeom>
              <a:blipFill rotWithShape="0">
                <a:blip r:embed="rId16"/>
                <a:stretch>
                  <a:fillRect b="-10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2667000" y="5486400"/>
                <a:ext cx="7162800" cy="6815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0" smtClean="0">
                          <a:latin typeface="Cambria Math" charset="0"/>
                        </a:rPr>
                        <m:t>=</m:t>
                      </m:r>
                      <m:d>
                        <m:dPr>
                          <m:ctrlPr>
                            <a:rPr lang="mr-I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charset="0"/>
                                </a:rPr>
                                <m:t>the</m:t>
                              </m:r>
                              <m:r>
                                <a:rPr lang="en-US" sz="2000" b="0" i="0" smtClean="0">
                                  <a:latin typeface="Cambria Math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charset="0"/>
                                </a:rPr>
                                <m:t>sum</m:t>
                              </m:r>
                              <m:r>
                                <a:rPr lang="en-US" sz="2000">
                                  <a:latin typeface="Cambria Math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charset="0"/>
                                </a:rPr>
                                <m:t>of</m:t>
                              </m:r>
                              <m:r>
                                <a:rPr lang="en-US" sz="2000">
                                  <a:latin typeface="Cambria Math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charset="0"/>
                                </a:rPr>
                                <m:t>the</m:t>
                              </m:r>
                              <m:r>
                                <a:rPr lang="en-US" sz="2000">
                                  <a:latin typeface="Cambria Math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charset="0"/>
                                </a:rPr>
                                <m:t>payments</m:t>
                              </m:r>
                              <m:r>
                                <a:rPr lang="en-US" sz="2000">
                                  <a:latin typeface="Cambria Math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charset="0"/>
                                </a:rPr>
                                <m:t>after</m:t>
                              </m:r>
                              <m:r>
                                <a:rPr lang="en-US" sz="2000">
                                  <a:latin typeface="Cambria Math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charset="0"/>
                                </a:rPr>
                                <m:t>time</m:t>
                              </m:r>
                              <m:r>
                                <a:rPr lang="en-US" sz="2000">
                                  <a:latin typeface="Cambria Math" charset="0"/>
                                </a:rPr>
                                <m:t> </m:t>
                              </m:r>
                              <m:r>
                                <a:rPr lang="en-US" sz="2000" i="1">
                                  <a:latin typeface="Cambria Math" charset="0"/>
                                </a:rPr>
                                <m:t>𝑘</m:t>
                              </m:r>
                              <m:r>
                                <a:rPr lang="en-US" sz="2000">
                                  <a:latin typeface="Cambria Math" charset="0"/>
                                </a:rPr>
                                <m:t> </m:t>
                              </m:r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charset="0"/>
                                </a:rPr>
                                <m:t>up</m:t>
                              </m:r>
                              <m:r>
                                <m:rPr>
                                  <m:nor/>
                                </m:rPr>
                                <a:rPr lang="en-US" sz="2000" dirty="0">
                                  <a:latin typeface="Cambria Math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charset="0"/>
                                </a:rPr>
                                <m:t>to</m:t>
                              </m:r>
                              <m:r>
                                <a:rPr lang="en-US" sz="2000">
                                  <a:latin typeface="Cambria Math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charset="0"/>
                                </a:rPr>
                                <m:t>and</m:t>
                              </m:r>
                              <m:r>
                                <a:rPr lang="en-US" sz="2000">
                                  <a:latin typeface="Cambria Math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charset="0"/>
                                </a:rPr>
                                <m:t>including</m:t>
                              </m:r>
                              <m:r>
                                <a:rPr lang="en-US" sz="2000">
                                  <a:latin typeface="Cambria Math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charset="0"/>
                                </a:rPr>
                                <m:t>time</m:t>
                              </m:r>
                              <m:r>
                                <a:rPr lang="en-US" sz="2000">
                                  <a:latin typeface="Cambria Math" charset="0"/>
                                </a:rPr>
                                <m:t> </m:t>
                              </m:r>
                              <m:r>
                                <a:rPr lang="en-US" sz="2000" i="1">
                                  <a:latin typeface="Cambria Math" charset="0"/>
                                </a:rPr>
                                <m:t>𝑚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0" y="5486400"/>
                <a:ext cx="7162800" cy="681597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2514600" y="6154512"/>
                <a:ext cx="7162800" cy="6272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</a:rPr>
                        <m:t>−</m:t>
                      </m:r>
                      <m:d>
                        <m:dPr>
                          <m:ctrlPr>
                            <a:rPr lang="mr-I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charset="0"/>
                                </a:rPr>
                                <m:t>the</m:t>
                              </m:r>
                              <m:r>
                                <a:rPr lang="en-US" sz="2000" b="0" i="0" smtClean="0">
                                  <a:latin typeface="Cambria Math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charset="0"/>
                                </a:rPr>
                                <m:t>amount</m:t>
                              </m:r>
                              <m:r>
                                <a:rPr lang="en-US" sz="2000" b="0" i="0" smtClean="0">
                                  <a:latin typeface="Cambria Math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charset="0"/>
                                </a:rPr>
                                <m:t>of</m:t>
                              </m:r>
                              <m:r>
                                <a:rPr lang="en-US" sz="2000" b="0" i="0" smtClean="0">
                                  <a:latin typeface="Cambria Math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charset="0"/>
                                </a:rPr>
                                <m:t>principal</m:t>
                              </m:r>
                              <m:r>
                                <a:rPr lang="en-US" sz="2000" b="0" i="0" smtClean="0">
                                  <a:latin typeface="Cambria Math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charset="0"/>
                                </a:rPr>
                                <m:t>repaid</m:t>
                              </m:r>
                              <m:r>
                                <a:rPr lang="en-US" sz="2000">
                                  <a:latin typeface="Cambria Math" charset="0"/>
                                </a:rPr>
                                <m:t> </m:t>
                              </m:r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charset="0"/>
                                </a:rPr>
                                <m:t>from</m:t>
                              </m:r>
                              <m:r>
                                <a:rPr lang="en-US" sz="2000" b="0" i="0" smtClean="0">
                                  <a:latin typeface="Cambria Math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charset="0"/>
                                </a:rPr>
                                <m:t>time</m:t>
                              </m:r>
                              <m:r>
                                <a:rPr lang="en-US" sz="2000" b="0" i="0" smtClean="0">
                                  <a:latin typeface="Cambria Math" charset="0"/>
                                </a:rPr>
                                <m:t> </m:t>
                              </m:r>
                              <m:r>
                                <a:rPr lang="en-US" sz="2000" b="0" i="1" smtClean="0">
                                  <a:latin typeface="Cambria Math" charset="0"/>
                                </a:rPr>
                                <m:t>𝑘</m:t>
                              </m:r>
                              <m:r>
                                <a:rPr lang="en-US" sz="2000" b="0" i="1" smtClean="0">
                                  <a:latin typeface="Cambria Math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charset="0"/>
                                </a:rPr>
                                <m:t>to</m:t>
                              </m:r>
                              <m:r>
                                <a:rPr lang="en-US" sz="2000">
                                  <a:latin typeface="Cambria Math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charset="0"/>
                                </a:rPr>
                                <m:t>time</m:t>
                              </m:r>
                              <m:r>
                                <a:rPr lang="en-US" sz="2000">
                                  <a:latin typeface="Cambria Math" charset="0"/>
                                </a:rPr>
                                <m:t> </m:t>
                              </m:r>
                              <m:r>
                                <a:rPr lang="en-US" sz="2000" i="1">
                                  <a:latin typeface="Cambria Math" charset="0"/>
                                </a:rPr>
                                <m:t>𝑚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0" y="6154512"/>
                <a:ext cx="7162800" cy="627288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9558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/>
          <p:cNvSpPr txBox="1">
            <a:spLocks/>
          </p:cNvSpPr>
          <p:nvPr/>
        </p:nvSpPr>
        <p:spPr>
          <a:xfrm>
            <a:off x="457200" y="1494000"/>
            <a:ext cx="80010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57150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sz="2000" dirty="0">
              <a:solidFill>
                <a:schemeClr val="tx1"/>
              </a:solidFill>
              <a:latin typeface="Bold sand ms"/>
            </a:endParaRPr>
          </a:p>
        </p:txBody>
      </p:sp>
      <p:cxnSp>
        <p:nvCxnSpPr>
          <p:cNvPr id="5" name="Straight Arrow Connector 4"/>
          <p:cNvCxnSpPr>
            <a:cxnSpLocks/>
          </p:cNvCxnSpPr>
          <p:nvPr/>
        </p:nvCxnSpPr>
        <p:spPr>
          <a:xfrm flipV="1">
            <a:off x="1460020" y="2953423"/>
            <a:ext cx="6189098" cy="1837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319528" y="2286000"/>
                <a:ext cx="576072" cy="369332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9528" y="2286000"/>
                <a:ext cx="576072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/>
          <p:cNvCxnSpPr>
            <a:cxnSpLocks/>
          </p:cNvCxnSpPr>
          <p:nvPr/>
        </p:nvCxnSpPr>
        <p:spPr>
          <a:xfrm>
            <a:off x="2590800" y="2819400"/>
            <a:ext cx="0" cy="33607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cxnSpLocks/>
          </p:cNvCxnSpPr>
          <p:nvPr/>
        </p:nvCxnSpPr>
        <p:spPr>
          <a:xfrm>
            <a:off x="3352800" y="2819400"/>
            <a:ext cx="0" cy="33607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cxnSpLocks/>
          </p:cNvCxnSpPr>
          <p:nvPr/>
        </p:nvCxnSpPr>
        <p:spPr>
          <a:xfrm>
            <a:off x="4724400" y="2819400"/>
            <a:ext cx="0" cy="33607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849624" y="2286000"/>
                <a:ext cx="3810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⋯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9624" y="2286000"/>
                <a:ext cx="381000" cy="400110"/>
              </a:xfrm>
              <a:prstGeom prst="rect">
                <a:avLst/>
              </a:prstGeom>
              <a:blipFill rotWithShape="0">
                <a:blip r:embed="rId4"/>
                <a:stretch>
                  <a:fillRect t="-98485" r="-30645" b="-1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081528" y="2286000"/>
                <a:ext cx="576072" cy="369332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1528" y="2286000"/>
                <a:ext cx="576072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/>
          <p:cNvCxnSpPr>
            <a:cxnSpLocks/>
          </p:cNvCxnSpPr>
          <p:nvPr/>
        </p:nvCxnSpPr>
        <p:spPr>
          <a:xfrm>
            <a:off x="1828800" y="2819400"/>
            <a:ext cx="0" cy="33607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cxnSpLocks/>
          </p:cNvCxnSpPr>
          <p:nvPr/>
        </p:nvCxnSpPr>
        <p:spPr>
          <a:xfrm>
            <a:off x="4712180" y="3215640"/>
            <a:ext cx="12220" cy="365760"/>
          </a:xfrm>
          <a:prstGeom prst="line">
            <a:avLst/>
          </a:prstGeom>
          <a:ln w="25400">
            <a:solidFill>
              <a:schemeClr val="accent1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601378" y="3657600"/>
                <a:ext cx="34471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1378" y="3657600"/>
                <a:ext cx="344710" cy="307777"/>
              </a:xfrm>
              <a:prstGeom prst="rect">
                <a:avLst/>
              </a:prstGeom>
              <a:blipFill rotWithShape="0">
                <a:blip r:embed="rId7"/>
                <a:stretch>
                  <a:fillRect l="-17857" r="-8929" b="-1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876800" y="3657600"/>
                <a:ext cx="3753271" cy="3215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0" smtClean="0">
                          <a:latin typeface="Cambria Math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balance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just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a:rPr lang="en-US" sz="2000" b="1" i="0" smtClean="0">
                          <a:latin typeface="Cambria Math" charset="0"/>
                        </a:rPr>
                        <m:t>𝐚𝐟𝐭𝐞𝐫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𝑘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charset="0"/>
                            </a:rPr>
                            <m:t>th</m:t>
                          </m:r>
                        </m:sup>
                      </m:sSup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payment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00" y="3657600"/>
                <a:ext cx="3753271" cy="321563"/>
              </a:xfrm>
              <a:prstGeom prst="rect">
                <a:avLst/>
              </a:prstGeom>
              <a:blipFill rotWithShape="0">
                <a:blip r:embed="rId8"/>
                <a:stretch>
                  <a:fillRect t="-132075" r="-1136" b="-169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Connector 21"/>
          <p:cNvCxnSpPr>
            <a:cxnSpLocks/>
          </p:cNvCxnSpPr>
          <p:nvPr/>
        </p:nvCxnSpPr>
        <p:spPr>
          <a:xfrm>
            <a:off x="1828800" y="3215640"/>
            <a:ext cx="12220" cy="365760"/>
          </a:xfrm>
          <a:prstGeom prst="line">
            <a:avLst/>
          </a:prstGeom>
          <a:ln w="25400">
            <a:solidFill>
              <a:schemeClr val="accent1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752600" y="3657600"/>
                <a:ext cx="19922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charset="0"/>
                        </a:rPr>
                        <m:t>𝐿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3657600"/>
                <a:ext cx="199222" cy="307777"/>
              </a:xfrm>
              <a:prstGeom prst="rect">
                <a:avLst/>
              </a:prstGeom>
              <a:blipFill rotWithShape="0">
                <a:blip r:embed="rId9"/>
                <a:stretch>
                  <a:fillRect l="-31250" r="-28125" b="-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905000" y="3657600"/>
                <a:ext cx="169507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0" smtClean="0">
                          <a:latin typeface="Cambria Math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loan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amount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3657600"/>
                <a:ext cx="1695079" cy="307777"/>
              </a:xfrm>
              <a:prstGeom prst="rect">
                <a:avLst/>
              </a:prstGeom>
              <a:blipFill rotWithShape="0">
                <a:blip r:embed="rId6"/>
                <a:stretch>
                  <a:fillRect l="-1439" t="-146000" r="-2518" b="-18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itle 1"/>
          <p:cNvSpPr txBox="1">
            <a:spLocks/>
          </p:cNvSpPr>
          <p:nvPr/>
        </p:nvSpPr>
        <p:spPr>
          <a:xfrm>
            <a:off x="228600" y="228600"/>
            <a:ext cx="8686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r>
              <a:rPr lang="en-US" b="1" dirty="0">
                <a:latin typeface="Bold sand ms"/>
              </a:rPr>
              <a:t>Determining Loan Balances</a:t>
            </a:r>
          </a:p>
        </p:txBody>
      </p:sp>
      <p:cxnSp>
        <p:nvCxnSpPr>
          <p:cNvPr id="21" name="Straight Connector 20"/>
          <p:cNvCxnSpPr>
            <a:cxnSpLocks/>
          </p:cNvCxnSpPr>
          <p:nvPr/>
        </p:nvCxnSpPr>
        <p:spPr>
          <a:xfrm>
            <a:off x="5486400" y="2819400"/>
            <a:ext cx="0" cy="33607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cxnSpLocks/>
          </p:cNvCxnSpPr>
          <p:nvPr/>
        </p:nvCxnSpPr>
        <p:spPr>
          <a:xfrm>
            <a:off x="7086600" y="2819400"/>
            <a:ext cx="0" cy="33607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419600" y="2286000"/>
                <a:ext cx="576072" cy="369332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2286000"/>
                <a:ext cx="576072" cy="36933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1676400" y="4416623"/>
                <a:ext cx="178574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0" smtClean="0">
                          <a:latin typeface="Cambria Math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Retrospective</m:t>
                      </m:r>
                      <m:r>
                        <a:rPr lang="en-US" sz="2000" b="0" i="0" smtClean="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4416623"/>
                <a:ext cx="1785745" cy="307777"/>
              </a:xfrm>
              <a:prstGeom prst="rect">
                <a:avLst/>
              </a:prstGeom>
              <a:blipFill rotWithShape="0">
                <a:blip r:embed="rId11"/>
                <a:stretch>
                  <a:fillRect l="-4778" t="-4000" r="-4778" b="-3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3505200" y="4416623"/>
                <a:ext cx="381559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charset="0"/>
                            </a:rPr>
                            <m:t>𝑘</m:t>
                          </m:r>
                        </m:sub>
                      </m:sSub>
                      <m:r>
                        <a:rPr lang="en-US" sz="2000" b="0" i="1" smtClean="0">
                          <a:latin typeface="Cambria Math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charset="0"/>
                        </a:rPr>
                        <m:t>𝐴𝑉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𝐿</m:t>
                          </m:r>
                        </m:e>
                      </m:d>
                      <m:r>
                        <a:rPr lang="en-US" sz="2000" b="0" i="1" smtClean="0">
                          <a:latin typeface="Cambria Math" charset="0"/>
                        </a:rPr>
                        <m:t>−</m:t>
                      </m:r>
                      <m:r>
                        <a:rPr lang="en-US" sz="2000" b="0" i="1" smtClean="0">
                          <a:latin typeface="Cambria Math" charset="0"/>
                        </a:rPr>
                        <m:t>𝐴𝑉</m:t>
                      </m:r>
                      <m:r>
                        <a:rPr lang="en-US" sz="2000" b="0" i="1" smtClean="0">
                          <a:latin typeface="Cambria Math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Past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Payments</m:t>
                      </m:r>
                      <m:r>
                        <a:rPr lang="en-US" sz="2000" b="0" i="0" smtClean="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200" y="4416623"/>
                <a:ext cx="3815596" cy="307777"/>
              </a:xfrm>
              <a:prstGeom prst="rect">
                <a:avLst/>
              </a:prstGeom>
              <a:blipFill rotWithShape="0">
                <a:blip r:embed="rId12"/>
                <a:stretch>
                  <a:fillRect l="-958" t="-146000" r="-1917" b="-18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3429000" y="5020709"/>
                <a:ext cx="4168705" cy="3132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charset="0"/>
                            </a:rPr>
                            <m:t>𝑘</m:t>
                          </m:r>
                        </m:sub>
                      </m:sSub>
                      <m:r>
                        <a:rPr lang="en-US" sz="2000" b="0" i="1" smtClean="0">
                          <a:latin typeface="Cambria Math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charset="0"/>
                        </a:rPr>
                        <m:t>𝐿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(1+</m:t>
                          </m:r>
                          <m:r>
                            <a:rPr lang="en-US" sz="2000" b="0" i="1" smtClean="0">
                              <a:latin typeface="Cambria Math" charset="0"/>
                            </a:rPr>
                            <m:t>𝑖</m:t>
                          </m:r>
                          <m:r>
                            <a:rPr lang="en-US" sz="2000" b="0" i="1" smtClean="0">
                              <a:latin typeface="Cambria Math" charset="0"/>
                            </a:rPr>
                            <m:t>)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charset="0"/>
                            </a:rPr>
                            <m:t>𝑘</m:t>
                          </m:r>
                        </m:sup>
                      </m:sSup>
                      <m:r>
                        <a:rPr lang="en-US" sz="2000" b="0" i="1" smtClean="0">
                          <a:latin typeface="Cambria Math" charset="0"/>
                        </a:rPr>
                        <m:t>−</m:t>
                      </m:r>
                      <m:r>
                        <a:rPr lang="en-US" sz="2000" b="0" i="1" smtClean="0">
                          <a:latin typeface="Cambria Math" charset="0"/>
                        </a:rPr>
                        <m:t>𝐴𝑉</m:t>
                      </m:r>
                      <m:r>
                        <a:rPr lang="en-US" sz="2000" b="0" i="1" smtClean="0">
                          <a:latin typeface="Cambria Math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Past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Payments</m:t>
                      </m:r>
                      <m:r>
                        <a:rPr lang="en-US" sz="2000" b="0" i="0" smtClean="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5020709"/>
                <a:ext cx="4168705" cy="313291"/>
              </a:xfrm>
              <a:prstGeom prst="rect">
                <a:avLst/>
              </a:prstGeom>
              <a:blipFill rotWithShape="0">
                <a:blip r:embed="rId13"/>
                <a:stretch>
                  <a:fillRect t="-141176" r="-146" b="-176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5212080" y="2286000"/>
                <a:ext cx="579120" cy="369332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2080" y="2286000"/>
                <a:ext cx="579120" cy="369332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6815328" y="2286000"/>
                <a:ext cx="576072" cy="369332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5328" y="2286000"/>
                <a:ext cx="576072" cy="369332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6096000" y="2286000"/>
                <a:ext cx="3810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⋯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2286000"/>
                <a:ext cx="381000" cy="400110"/>
              </a:xfrm>
              <a:prstGeom prst="rect">
                <a:avLst/>
              </a:prstGeom>
              <a:blipFill rotWithShape="0">
                <a:blip r:embed="rId16"/>
                <a:stretch>
                  <a:fillRect t="-98485" r="-28571" b="-1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1676400" y="5638800"/>
                <a:ext cx="156132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0" smtClean="0">
                          <a:latin typeface="Cambria Math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Prospective</m:t>
                      </m:r>
                      <m:r>
                        <a:rPr lang="en-US" sz="2000" b="0" i="0" smtClean="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5638800"/>
                <a:ext cx="1561325" cy="307777"/>
              </a:xfrm>
              <a:prstGeom prst="rect">
                <a:avLst/>
              </a:prstGeom>
              <a:blipFill rotWithShape="0">
                <a:blip r:embed="rId17"/>
                <a:stretch>
                  <a:fillRect l="-5469" t="-2000" r="-5469" b="-3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90045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/>
          <p:cNvSpPr txBox="1">
            <a:spLocks/>
          </p:cNvSpPr>
          <p:nvPr/>
        </p:nvSpPr>
        <p:spPr>
          <a:xfrm>
            <a:off x="457200" y="1494000"/>
            <a:ext cx="80010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57150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sz="2000" dirty="0">
              <a:solidFill>
                <a:schemeClr val="tx1"/>
              </a:solidFill>
              <a:latin typeface="Bold sand ms"/>
            </a:endParaRPr>
          </a:p>
        </p:txBody>
      </p:sp>
      <p:cxnSp>
        <p:nvCxnSpPr>
          <p:cNvPr id="5" name="Straight Arrow Connector 4"/>
          <p:cNvCxnSpPr>
            <a:cxnSpLocks/>
          </p:cNvCxnSpPr>
          <p:nvPr/>
        </p:nvCxnSpPr>
        <p:spPr>
          <a:xfrm flipV="1">
            <a:off x="1460020" y="2953423"/>
            <a:ext cx="6189098" cy="1837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cxnSpLocks/>
          </p:cNvCxnSpPr>
          <p:nvPr/>
        </p:nvCxnSpPr>
        <p:spPr>
          <a:xfrm>
            <a:off x="2590800" y="2819400"/>
            <a:ext cx="0" cy="33607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cxnSpLocks/>
          </p:cNvCxnSpPr>
          <p:nvPr/>
        </p:nvCxnSpPr>
        <p:spPr>
          <a:xfrm>
            <a:off x="3352800" y="2819400"/>
            <a:ext cx="0" cy="33607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cxnSpLocks/>
          </p:cNvCxnSpPr>
          <p:nvPr/>
        </p:nvCxnSpPr>
        <p:spPr>
          <a:xfrm>
            <a:off x="4724400" y="2819400"/>
            <a:ext cx="0" cy="33607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cxnSpLocks/>
          </p:cNvCxnSpPr>
          <p:nvPr/>
        </p:nvCxnSpPr>
        <p:spPr>
          <a:xfrm>
            <a:off x="1828800" y="2819400"/>
            <a:ext cx="0" cy="33607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cxnSpLocks/>
          </p:cNvCxnSpPr>
          <p:nvPr/>
        </p:nvCxnSpPr>
        <p:spPr>
          <a:xfrm>
            <a:off x="4712180" y="3215640"/>
            <a:ext cx="12220" cy="365760"/>
          </a:xfrm>
          <a:prstGeom prst="line">
            <a:avLst/>
          </a:prstGeom>
          <a:ln w="25400">
            <a:solidFill>
              <a:schemeClr val="accent1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601378" y="3657600"/>
                <a:ext cx="34471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1378" y="3657600"/>
                <a:ext cx="344710" cy="307777"/>
              </a:xfrm>
              <a:prstGeom prst="rect">
                <a:avLst/>
              </a:prstGeom>
              <a:blipFill rotWithShape="0">
                <a:blip r:embed="rId7"/>
                <a:stretch>
                  <a:fillRect l="-17857" r="-8929" b="-1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876800" y="3657600"/>
                <a:ext cx="3753271" cy="3215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0" smtClean="0">
                          <a:latin typeface="Cambria Math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balance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just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a:rPr lang="en-US" sz="2000" b="1" i="0" smtClean="0">
                          <a:latin typeface="Cambria Math" charset="0"/>
                        </a:rPr>
                        <m:t>𝐚𝐟𝐭𝐞𝐫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𝑘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charset="0"/>
                            </a:rPr>
                            <m:t>th</m:t>
                          </m:r>
                        </m:sup>
                      </m:sSup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payment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00" y="3657600"/>
                <a:ext cx="3753271" cy="321563"/>
              </a:xfrm>
              <a:prstGeom prst="rect">
                <a:avLst/>
              </a:prstGeom>
              <a:blipFill rotWithShape="0">
                <a:blip r:embed="rId8"/>
                <a:stretch>
                  <a:fillRect t="-132075" r="-1136" b="-169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Connector 21"/>
          <p:cNvCxnSpPr>
            <a:cxnSpLocks/>
          </p:cNvCxnSpPr>
          <p:nvPr/>
        </p:nvCxnSpPr>
        <p:spPr>
          <a:xfrm>
            <a:off x="1828800" y="3215640"/>
            <a:ext cx="12220" cy="365760"/>
          </a:xfrm>
          <a:prstGeom prst="line">
            <a:avLst/>
          </a:prstGeom>
          <a:ln w="25400">
            <a:solidFill>
              <a:schemeClr val="accent1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752600" y="3657600"/>
                <a:ext cx="19922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charset="0"/>
                        </a:rPr>
                        <m:t>𝐿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3657600"/>
                <a:ext cx="199222" cy="307777"/>
              </a:xfrm>
              <a:prstGeom prst="rect">
                <a:avLst/>
              </a:prstGeom>
              <a:blipFill rotWithShape="0">
                <a:blip r:embed="rId9"/>
                <a:stretch>
                  <a:fillRect l="-31250" r="-28125" b="-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905000" y="3657600"/>
                <a:ext cx="169507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0" smtClean="0">
                          <a:latin typeface="Cambria Math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loan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amount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3657600"/>
                <a:ext cx="1695079" cy="307777"/>
              </a:xfrm>
              <a:prstGeom prst="rect">
                <a:avLst/>
              </a:prstGeom>
              <a:blipFill rotWithShape="0">
                <a:blip r:embed="rId6"/>
                <a:stretch>
                  <a:fillRect l="-1439" t="-146000" r="-2518" b="-18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itle 1"/>
          <p:cNvSpPr txBox="1">
            <a:spLocks/>
          </p:cNvSpPr>
          <p:nvPr/>
        </p:nvSpPr>
        <p:spPr>
          <a:xfrm>
            <a:off x="228600" y="228600"/>
            <a:ext cx="8686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r>
              <a:rPr lang="en-US" b="1" dirty="0">
                <a:latin typeface="Bold sand ms"/>
              </a:rPr>
              <a:t>Determining Loan Balances</a:t>
            </a:r>
          </a:p>
        </p:txBody>
      </p:sp>
      <p:cxnSp>
        <p:nvCxnSpPr>
          <p:cNvPr id="21" name="Straight Connector 20"/>
          <p:cNvCxnSpPr>
            <a:cxnSpLocks/>
          </p:cNvCxnSpPr>
          <p:nvPr/>
        </p:nvCxnSpPr>
        <p:spPr>
          <a:xfrm>
            <a:off x="5486400" y="2819400"/>
            <a:ext cx="0" cy="33607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cxnSpLocks/>
          </p:cNvCxnSpPr>
          <p:nvPr/>
        </p:nvCxnSpPr>
        <p:spPr>
          <a:xfrm>
            <a:off x="7086600" y="2819400"/>
            <a:ext cx="0" cy="33607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1676400" y="4416623"/>
                <a:ext cx="178574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0" smtClean="0">
                          <a:latin typeface="Cambria Math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Retrospective</m:t>
                      </m:r>
                      <m:r>
                        <a:rPr lang="en-US" sz="2000" b="0" i="0" smtClean="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4416623"/>
                <a:ext cx="1785745" cy="307777"/>
              </a:xfrm>
              <a:prstGeom prst="rect">
                <a:avLst/>
              </a:prstGeom>
              <a:blipFill rotWithShape="0">
                <a:blip r:embed="rId10"/>
                <a:stretch>
                  <a:fillRect l="-4778" t="-4000" r="-4778" b="-3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3505200" y="4416623"/>
                <a:ext cx="381559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charset="0"/>
                            </a:rPr>
                            <m:t>𝑘</m:t>
                          </m:r>
                        </m:sub>
                      </m:sSub>
                      <m:r>
                        <a:rPr lang="en-US" sz="2000" b="0" i="1" smtClean="0">
                          <a:latin typeface="Cambria Math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charset="0"/>
                        </a:rPr>
                        <m:t>𝐴𝑉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𝐿</m:t>
                          </m:r>
                        </m:e>
                      </m:d>
                      <m:r>
                        <a:rPr lang="en-US" sz="2000" b="0" i="1" smtClean="0">
                          <a:latin typeface="Cambria Math" charset="0"/>
                        </a:rPr>
                        <m:t>−</m:t>
                      </m:r>
                      <m:r>
                        <a:rPr lang="en-US" sz="2000" b="0" i="1" smtClean="0">
                          <a:latin typeface="Cambria Math" charset="0"/>
                        </a:rPr>
                        <m:t>𝐴𝑉</m:t>
                      </m:r>
                      <m:r>
                        <a:rPr lang="en-US" sz="2000" b="0" i="1" smtClean="0">
                          <a:latin typeface="Cambria Math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Past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Payments</m:t>
                      </m:r>
                      <m:r>
                        <a:rPr lang="en-US" sz="2000" b="0" i="0" smtClean="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200" y="4416623"/>
                <a:ext cx="3815596" cy="307777"/>
              </a:xfrm>
              <a:prstGeom prst="rect">
                <a:avLst/>
              </a:prstGeom>
              <a:blipFill rotWithShape="0">
                <a:blip r:embed="rId11"/>
                <a:stretch>
                  <a:fillRect l="-958" t="-146000" r="-1917" b="-18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3429000" y="5020709"/>
                <a:ext cx="4168705" cy="3132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charset="0"/>
                            </a:rPr>
                            <m:t>𝑘</m:t>
                          </m:r>
                        </m:sub>
                      </m:sSub>
                      <m:r>
                        <a:rPr lang="en-US" sz="2000" b="0" i="1" smtClean="0">
                          <a:latin typeface="Cambria Math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charset="0"/>
                        </a:rPr>
                        <m:t>𝐿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(1+</m:t>
                          </m:r>
                          <m:r>
                            <a:rPr lang="en-US" sz="2000" b="0" i="1" smtClean="0">
                              <a:latin typeface="Cambria Math" charset="0"/>
                            </a:rPr>
                            <m:t>𝑖</m:t>
                          </m:r>
                          <m:r>
                            <a:rPr lang="en-US" sz="2000" b="0" i="1" smtClean="0">
                              <a:latin typeface="Cambria Math" charset="0"/>
                            </a:rPr>
                            <m:t>)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charset="0"/>
                            </a:rPr>
                            <m:t>𝑘</m:t>
                          </m:r>
                        </m:sup>
                      </m:sSup>
                      <m:r>
                        <a:rPr lang="en-US" sz="2000" b="0" i="1" smtClean="0">
                          <a:latin typeface="Cambria Math" charset="0"/>
                        </a:rPr>
                        <m:t>−</m:t>
                      </m:r>
                      <m:r>
                        <a:rPr lang="en-US" sz="2000" b="0" i="1" smtClean="0">
                          <a:latin typeface="Cambria Math" charset="0"/>
                        </a:rPr>
                        <m:t>𝐴𝑉</m:t>
                      </m:r>
                      <m:r>
                        <a:rPr lang="en-US" sz="2000" b="0" i="1" smtClean="0">
                          <a:latin typeface="Cambria Math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Past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Payments</m:t>
                      </m:r>
                      <m:r>
                        <a:rPr lang="en-US" sz="2000" b="0" i="0" smtClean="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5020709"/>
                <a:ext cx="4168705" cy="313291"/>
              </a:xfrm>
              <a:prstGeom prst="rect">
                <a:avLst/>
              </a:prstGeom>
              <a:blipFill rotWithShape="0">
                <a:blip r:embed="rId12"/>
                <a:stretch>
                  <a:fillRect t="-141176" r="-146" b="-176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5212080" y="2286000"/>
                <a:ext cx="579120" cy="369332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2080" y="2286000"/>
                <a:ext cx="579120" cy="369332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6815328" y="2286000"/>
                <a:ext cx="576072" cy="369332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5328" y="2286000"/>
                <a:ext cx="576072" cy="369332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6096000" y="2286000"/>
                <a:ext cx="3810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⋯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2286000"/>
                <a:ext cx="381000" cy="400110"/>
              </a:xfrm>
              <a:prstGeom prst="rect">
                <a:avLst/>
              </a:prstGeom>
              <a:blipFill rotWithShape="0">
                <a:blip r:embed="rId15"/>
                <a:stretch>
                  <a:fillRect t="-98485" r="-28571" b="-1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1676400" y="5638800"/>
                <a:ext cx="156132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0" smtClean="0">
                          <a:latin typeface="Cambria Math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Prospective</m:t>
                      </m:r>
                      <m:r>
                        <a:rPr lang="en-US" sz="2000" b="0" i="0" smtClean="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5638800"/>
                <a:ext cx="1561325" cy="307777"/>
              </a:xfrm>
              <a:prstGeom prst="rect">
                <a:avLst/>
              </a:prstGeom>
              <a:blipFill rotWithShape="0">
                <a:blip r:embed="rId16"/>
                <a:stretch>
                  <a:fillRect l="-5469" t="-2000" r="-5469" b="-3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0896725"/>
      </p:ext>
    </p:extLst>
  </p:cSld>
  <p:clrMapOvr>
    <a:masterClrMapping/>
  </p:clrMapOvr>
</p:sld>
</file>

<file path=ppt/theme/theme1.xml><?xml version="1.0" encoding="utf-8"?>
<a:theme xmlns:a="http://schemas.openxmlformats.org/drawingml/2006/main" name="Corporate Finan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Corporate Finance</Template>
  <TotalTime>43479</TotalTime>
  <Words>3740</Words>
  <Application>Microsoft Macintosh PowerPoint</Application>
  <PresentationFormat>On-screen Show (4:3)</PresentationFormat>
  <Paragraphs>1106</Paragraphs>
  <Slides>76</Slides>
  <Notes>76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76</vt:i4>
      </vt:variant>
    </vt:vector>
  </HeadingPairs>
  <TitlesOfParts>
    <vt:vector size="85" baseType="lpstr">
      <vt:lpstr>Arial</vt:lpstr>
      <vt:lpstr>Bold sand ms</vt:lpstr>
      <vt:lpstr>Calibri</vt:lpstr>
      <vt:lpstr>Calibri Light</vt:lpstr>
      <vt:lpstr>Cambria Math</vt:lpstr>
      <vt:lpstr>Mangal</vt:lpstr>
      <vt:lpstr>Mongolian Baiti</vt:lpstr>
      <vt:lpstr>Wingdings</vt:lpstr>
      <vt:lpstr>Corporate Finance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Corporate Finance</dc:title>
  <dc:creator>USER</dc:creator>
  <cp:lastModifiedBy>Microsoft Office User</cp:lastModifiedBy>
  <cp:revision>2088</cp:revision>
  <dcterms:created xsi:type="dcterms:W3CDTF">2018-09-11T09:20:33Z</dcterms:created>
  <dcterms:modified xsi:type="dcterms:W3CDTF">2020-03-09T15:07:28Z</dcterms:modified>
</cp:coreProperties>
</file>